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70" r:id="rId2"/>
    <p:sldMasterId id="2147483683" r:id="rId3"/>
    <p:sldMasterId id="2147483695" r:id="rId4"/>
  </p:sldMasterIdLst>
  <p:notesMasterIdLst>
    <p:notesMasterId r:id="rId21"/>
  </p:notesMasterIdLst>
  <p:sldIdLst>
    <p:sldId id="300" r:id="rId5"/>
    <p:sldId id="358" r:id="rId6"/>
    <p:sldId id="376" r:id="rId7"/>
    <p:sldId id="385" r:id="rId8"/>
    <p:sldId id="337" r:id="rId9"/>
    <p:sldId id="331" r:id="rId10"/>
    <p:sldId id="393" r:id="rId11"/>
    <p:sldId id="327" r:id="rId12"/>
    <p:sldId id="356" r:id="rId13"/>
    <p:sldId id="384" r:id="rId14"/>
    <p:sldId id="390" r:id="rId15"/>
    <p:sldId id="388" r:id="rId16"/>
    <p:sldId id="377" r:id="rId17"/>
    <p:sldId id="357" r:id="rId18"/>
    <p:sldId id="367" r:id="rId19"/>
    <p:sldId id="30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99D7CF"/>
    <a:srgbClr val="F9423A"/>
    <a:srgbClr val="29BEC4"/>
    <a:srgbClr val="0DB282"/>
    <a:srgbClr val="FA5D56"/>
    <a:srgbClr val="302A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94" autoAdjust="0"/>
    <p:restoredTop sz="88468" autoAdjust="0"/>
  </p:normalViewPr>
  <p:slideViewPr>
    <p:cSldViewPr snapToGrid="0">
      <p:cViewPr varScale="1">
        <p:scale>
          <a:sx n="65" d="100"/>
          <a:sy n="65" d="100"/>
        </p:scale>
        <p:origin x="1254" y="360"/>
      </p:cViewPr>
      <p:guideLst/>
    </p:cSldViewPr>
  </p:slideViewPr>
  <p:notesTextViewPr>
    <p:cViewPr>
      <p:scale>
        <a:sx n="1" d="1"/>
        <a:sy n="1" d="1"/>
      </p:scale>
      <p:origin x="0" y="0"/>
    </p:cViewPr>
  </p:notesTextViewPr>
  <p:sorterViewPr>
    <p:cViewPr>
      <p:scale>
        <a:sx n="100" d="100"/>
        <a:sy n="100" d="100"/>
      </p:scale>
      <p:origin x="0" y="-103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G>
</file>

<file path=ppt/media/image23.jpg>
</file>

<file path=ppt/media/image24.jpeg>
</file>

<file path=ppt/media/image25.jpeg>
</file>

<file path=ppt/media/image26.JP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FE7AFA-B288-4772-BBF4-2A3B98CDEDAE}" type="datetimeFigureOut">
              <a:rPr lang="en-US" smtClean="0"/>
              <a:t>28/02/2019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264CA3-069F-4AC6-9557-3FDE03BFC94C}" type="slidenum">
              <a:rPr lang="en-US" smtClean="0"/>
              <a:t>‹#›</a:t>
            </a:fld>
            <a:endParaRPr lang="en-US"/>
          </a:p>
        </p:txBody>
      </p:sp>
    </p:spTree>
    <p:extLst>
      <p:ext uri="{BB962C8B-B14F-4D97-AF65-F5344CB8AC3E}">
        <p14:creationId xmlns:p14="http://schemas.microsoft.com/office/powerpoint/2010/main" val="4001854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PASS is a global, not-for-profit association where data professionals Connect, Share and Learn.</a:t>
            </a:r>
          </a:p>
          <a:p>
            <a:r>
              <a:rPr lang="en-US" dirty="0"/>
              <a:t>Joining PASS is free, and gives you access to hundreds of hours of free online content, live virtual and in-person events, the ability to join Local Groups in your area, and an annual conference, PASS Summit.</a:t>
            </a:r>
          </a:p>
          <a:p>
            <a:r>
              <a:rPr lang="en-US" dirty="0"/>
              <a:t>PASS is a great way to connect with like-minded professionals, increase your technical expertise, and grow your career.</a:t>
            </a:r>
          </a:p>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8</a:t>
            </a:fld>
            <a:endParaRPr lang="en-CA"/>
          </a:p>
        </p:txBody>
      </p:sp>
    </p:spTree>
    <p:extLst>
      <p:ext uri="{BB962C8B-B14F-4D97-AF65-F5344CB8AC3E}">
        <p14:creationId xmlns:p14="http://schemas.microsoft.com/office/powerpoint/2010/main" val="2689702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9</a:t>
            </a:fld>
            <a:endParaRPr lang="en-US"/>
          </a:p>
        </p:txBody>
      </p:sp>
    </p:spTree>
    <p:extLst>
      <p:ext uri="{BB962C8B-B14F-4D97-AF65-F5344CB8AC3E}">
        <p14:creationId xmlns:p14="http://schemas.microsoft.com/office/powerpoint/2010/main" val="4213981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14</a:t>
            </a:fld>
            <a:endParaRPr lang="en-CA"/>
          </a:p>
        </p:txBody>
      </p:sp>
    </p:spTree>
    <p:extLst>
      <p:ext uri="{BB962C8B-B14F-4D97-AF65-F5344CB8AC3E}">
        <p14:creationId xmlns:p14="http://schemas.microsoft.com/office/powerpoint/2010/main" val="25261447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2248355098"/>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mn-lt"/>
                <a:cs typeface="Segoe"/>
              </a:defRPr>
            </a:lvl1pPr>
            <a:lvl2pPr marL="342900" indent="-342900">
              <a:buClr>
                <a:schemeClr val="accent4"/>
              </a:buClr>
              <a:buFont typeface="Arial"/>
              <a:buChar char="•"/>
              <a:defRPr sz="1800">
                <a:solidFill>
                  <a:srgbClr val="595959"/>
                </a:solidFill>
                <a:latin typeface="+mn-lt"/>
                <a:cs typeface="Segoe"/>
              </a:defRPr>
            </a:lvl2pPr>
            <a:lvl3pPr marL="638175" indent="-342900">
              <a:buClr>
                <a:schemeClr val="accent4"/>
              </a:buClr>
              <a:buFont typeface="Arial"/>
              <a:buChar char="•"/>
              <a:defRPr sz="1600">
                <a:solidFill>
                  <a:srgbClr val="595959"/>
                </a:solidFill>
                <a:latin typeface="+mn-lt"/>
                <a:cs typeface="Segoe"/>
              </a:defRPr>
            </a:lvl3pPr>
            <a:lvl4pPr marL="922338" indent="-342900">
              <a:buClr>
                <a:schemeClr val="accent4"/>
              </a:buClr>
              <a:buFont typeface="Arial"/>
              <a:buChar char="•"/>
              <a:defRPr sz="1600">
                <a:solidFill>
                  <a:srgbClr val="595959"/>
                </a:solidFill>
                <a:latin typeface="+mn-lt"/>
                <a:cs typeface="Segoe"/>
              </a:defRPr>
            </a:lvl4pPr>
            <a:lvl5pPr marL="1189038" indent="-342900">
              <a:buClr>
                <a:schemeClr val="accent4"/>
              </a:buClr>
              <a:buFont typeface="Arial"/>
              <a:buChar char="•"/>
              <a:defRPr sz="1600">
                <a:solidFill>
                  <a:srgbClr val="595959"/>
                </a:solidFill>
                <a:latin typeface="+mn-lt"/>
                <a:cs typeface="Sego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Tree>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4"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4"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
        <p:nvSpPr>
          <p:cNvPr id="7" name="Content Placeholder 6"/>
          <p:cNvSpPr>
            <a:spLocks noGrp="1"/>
          </p:cNvSpPr>
          <p:nvPr>
            <p:ph sz="quarter" idx="12"/>
          </p:nvPr>
        </p:nvSpPr>
        <p:spPr>
          <a:xfrm>
            <a:off x="6182785"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838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172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6_Placeholder">
    <p:spTree>
      <p:nvGrpSpPr>
        <p:cNvPr id="1" name=""/>
        <p:cNvGrpSpPr/>
        <p:nvPr/>
      </p:nvGrpSpPr>
      <p:grpSpPr>
        <a:xfrm>
          <a:off x="0" y="0"/>
          <a:ext cx="0" cy="0"/>
          <a:chOff x="0" y="0"/>
          <a:chExt cx="0" cy="0"/>
        </a:xfrm>
      </p:grpSpPr>
      <p:sp>
        <p:nvSpPr>
          <p:cNvPr id="6" name="Picture Placeholder 2"/>
          <p:cNvSpPr>
            <a:spLocks noGrp="1"/>
          </p:cNvSpPr>
          <p:nvPr>
            <p:ph type="pic" sz="quarter" idx="28"/>
          </p:nvPr>
        </p:nvSpPr>
        <p:spPr>
          <a:xfrm>
            <a:off x="0" y="0"/>
            <a:ext cx="4855011" cy="6858000"/>
          </a:xfrm>
          <a:prstGeom prst="rect">
            <a:avLst/>
          </a:prstGeom>
          <a:solidFill>
            <a:schemeClr val="bg1">
              <a:lumMod val="95000"/>
            </a:schemeClr>
          </a:solidFill>
        </p:spPr>
        <p:txBody>
          <a:bodyPr>
            <a:normAutofit/>
          </a:bodyPr>
          <a:lstStyle>
            <a:lvl1pPr>
              <a:defRPr sz="1401"/>
            </a:lvl1pPr>
          </a:lstStyle>
          <a:p>
            <a:r>
              <a:rPr lang="en-US"/>
              <a:t>Drag picture to placeholder or click icon to add</a:t>
            </a:r>
          </a:p>
        </p:txBody>
      </p:sp>
      <p:sp>
        <p:nvSpPr>
          <p:cNvPr id="2" name="Title 1"/>
          <p:cNvSpPr>
            <a:spLocks noGrp="1"/>
          </p:cNvSpPr>
          <p:nvPr>
            <p:ph type="title"/>
          </p:nvPr>
        </p:nvSpPr>
        <p:spPr>
          <a:xfrm>
            <a:off x="5296828" y="589071"/>
            <a:ext cx="6255483" cy="685800"/>
          </a:xfrm>
        </p:spPr>
        <p:txBody>
          <a:bodyPr/>
          <a:lstStyle>
            <a:lvl1pPr algn="l">
              <a:defRPr/>
            </a:lvl1pPr>
          </a:lstStyle>
          <a:p>
            <a:r>
              <a:rPr lang="en-US"/>
              <a:t>Click to edit Master title style</a:t>
            </a:r>
            <a:endParaRPr lang="en-US" dirty="0"/>
          </a:p>
        </p:txBody>
      </p:sp>
    </p:spTree>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9512" y="299140"/>
            <a:ext cx="10972800" cy="685800"/>
          </a:xfrm>
          <a:prstGeom prst="rect">
            <a:avLst/>
          </a:prstGeom>
        </p:spPr>
        <p:txBody>
          <a:bodyPr/>
          <a:lstStyle/>
          <a:p>
            <a:r>
              <a:rPr lang="en-US" dirty="0"/>
              <a:t>Title Styling</a:t>
            </a:r>
          </a:p>
        </p:txBody>
      </p:sp>
    </p:spTree>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cSld name="1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Section Break</a:t>
            </a:r>
            <a:endParaRPr lang="en-US" dirty="0"/>
          </a:p>
        </p:txBody>
      </p:sp>
    </p:spTree>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768347" y="5323519"/>
            <a:ext cx="9808356" cy="604977"/>
          </a:xfrm>
          <a:prstGeom prst="rect">
            <a:avLst/>
          </a:prstGeom>
        </p:spPr>
        <p:txBody>
          <a:bodyPr vert="horz" lIns="91440" tIns="45720" rIns="91440" bIns="45720" rtlCol="0" anchor="t">
            <a:normAutofit/>
          </a:bodyPr>
          <a:lstStyle>
            <a:lvl1pPr algn="l">
              <a:defRPr lang="en-US" sz="2000" dirty="0">
                <a:solidFill>
                  <a:schemeClr val="bg1"/>
                </a:solidFill>
                <a:latin typeface="+mn-lt"/>
                <a:cs typeface="Segoe UI Light"/>
              </a:defRPr>
            </a:lvl1pPr>
          </a:lstStyle>
          <a:p>
            <a:pPr lvl="0"/>
            <a:r>
              <a:rPr lang="en-CA" dirty="0"/>
              <a:t>SUBTITLE</a:t>
            </a:r>
            <a:endParaRPr lang="en-US" dirty="0"/>
          </a:p>
        </p:txBody>
      </p:sp>
    </p:spTree>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4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Tree>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5"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7" name="Content Placeholder 6"/>
          <p:cNvSpPr>
            <a:spLocks noGrp="1"/>
          </p:cNvSpPr>
          <p:nvPr>
            <p:ph sz="quarter" idx="12"/>
          </p:nvPr>
        </p:nvSpPr>
        <p:spPr>
          <a:xfrm>
            <a:off x="6182786"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0129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5853183-E962-45DB-AED7-29BF3FE93141}" type="datetimeFigureOut">
              <a:rPr lang="en-US" smtClean="0"/>
              <a:t>28/02/2019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746407016"/>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28/02/2019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853183-E962-45DB-AED7-29BF3FE93141}" type="datetimeFigureOut">
              <a:rPr lang="en-US" smtClean="0"/>
              <a:t>28/02/2019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853183-E962-45DB-AED7-29BF3FE93141}" type="datetimeFigureOut">
              <a:rPr lang="en-US" smtClean="0"/>
              <a:t>28/02/2019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5853183-E962-45DB-AED7-29BF3FE93141}" type="datetimeFigureOut">
              <a:rPr lang="en-US" smtClean="0"/>
              <a:t>28/02/2019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5853183-E962-45DB-AED7-29BF3FE93141}" type="datetimeFigureOut">
              <a:rPr lang="en-US" smtClean="0"/>
              <a:t>28/02/2019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853183-E962-45DB-AED7-29BF3FE93141}" type="datetimeFigureOut">
              <a:rPr lang="en-US" smtClean="0"/>
              <a:t>28/02/2019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28/02/2019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28/02/2019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28/02/2019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28/02/2019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5727282"/>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390425185"/>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1087659210"/>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6188999"/>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0179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412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wo Content - Subheadings">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527990" y="413678"/>
            <a:ext cx="11191043" cy="664889"/>
          </a:xfrm>
          <a:prstGeom prst="rect">
            <a:avLst/>
          </a:prstGeom>
        </p:spPr>
        <p:txBody>
          <a:bodyPr vert="horz" lIns="91440" tIns="45720" rIns="91440" bIns="45720" rtlCol="0" anchor="b">
            <a:normAutofit/>
          </a:bodyPr>
          <a:lstStyle/>
          <a:p>
            <a:r>
              <a:rPr lang="en-US"/>
              <a:t>Click to edit Master title style</a:t>
            </a:r>
            <a:endParaRPr lang="en-CA" dirty="0"/>
          </a:p>
        </p:txBody>
      </p:sp>
      <p:sp>
        <p:nvSpPr>
          <p:cNvPr id="8" name="Text Placeholder 30"/>
          <p:cNvSpPr>
            <a:spLocks noGrp="1"/>
          </p:cNvSpPr>
          <p:nvPr>
            <p:ph type="body" sz="quarter" idx="10" hasCustomPrompt="1"/>
          </p:nvPr>
        </p:nvSpPr>
        <p:spPr>
          <a:xfrm>
            <a:off x="657712"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9" name="Text Placeholder 30"/>
          <p:cNvSpPr>
            <a:spLocks noGrp="1"/>
          </p:cNvSpPr>
          <p:nvPr>
            <p:ph type="body" sz="quarter" idx="15" hasCustomPrompt="1"/>
          </p:nvPr>
        </p:nvSpPr>
        <p:spPr>
          <a:xfrm>
            <a:off x="6572988"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10" name="Text Placeholder 20"/>
          <p:cNvSpPr>
            <a:spLocks noGrp="1"/>
          </p:cNvSpPr>
          <p:nvPr>
            <p:ph type="body" sz="quarter" idx="13"/>
          </p:nvPr>
        </p:nvSpPr>
        <p:spPr>
          <a:xfrm>
            <a:off x="657711"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1" name="Text Placeholder 20"/>
          <p:cNvSpPr>
            <a:spLocks noGrp="1"/>
          </p:cNvSpPr>
          <p:nvPr>
            <p:ph type="body" sz="quarter" idx="14"/>
          </p:nvPr>
        </p:nvSpPr>
        <p:spPr>
          <a:xfrm>
            <a:off x="6572988"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3616060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Quisque</a:t>
            </a:r>
            <a:r>
              <a:rPr lang="en-US" dirty="0"/>
              <a:t> convallis in </a:t>
            </a:r>
            <a:r>
              <a:rPr lang="en-US" dirty="0" err="1"/>
              <a:t>enim</a:t>
            </a:r>
            <a:r>
              <a:rPr lang="en-US" dirty="0"/>
              <a:t> non </a:t>
            </a:r>
            <a:r>
              <a:rPr lang="en-US" dirty="0" err="1"/>
              <a:t>consectetur</a:t>
            </a:r>
            <a:r>
              <a:rPr lang="en-US" dirty="0"/>
              <a:t>. </a:t>
            </a:r>
          </a:p>
        </p:txBody>
      </p:sp>
    </p:spTree>
    <p:extLst>
      <p:ext uri="{BB962C8B-B14F-4D97-AF65-F5344CB8AC3E}">
        <p14:creationId xmlns:p14="http://schemas.microsoft.com/office/powerpoint/2010/main" val="141504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plit, Light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B2559D-4F5E-164D-8452-6A4BD6DD1C18}"/>
              </a:ext>
            </a:extLst>
          </p:cNvPr>
          <p:cNvSpPr/>
          <p:nvPr userDrawn="1"/>
        </p:nvSpPr>
        <p:spPr>
          <a:xfrm>
            <a:off x="6955858" y="0"/>
            <a:ext cx="5236143" cy="68580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20000"/>
                  <a:lumOff val="80000"/>
                </a:schemeClr>
              </a:solidFill>
            </a:endParaRPr>
          </a:p>
        </p:txBody>
      </p:sp>
      <p:sp>
        <p:nvSpPr>
          <p:cNvPr id="9" name="Title 1">
            <a:extLst>
              <a:ext uri="{FF2B5EF4-FFF2-40B4-BE49-F238E27FC236}">
                <a16:creationId xmlns:a16="http://schemas.microsoft.com/office/drawing/2014/main" id="{1C7F4478-E9ED-9D46-B4AB-5194BFE6A466}"/>
              </a:ext>
            </a:extLst>
          </p:cNvPr>
          <p:cNvSpPr>
            <a:spLocks noGrp="1"/>
          </p:cNvSpPr>
          <p:nvPr>
            <p:ph type="title" hasCustomPrompt="1"/>
          </p:nvPr>
        </p:nvSpPr>
        <p:spPr>
          <a:xfrm>
            <a:off x="416994" y="583916"/>
            <a:ext cx="63076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0" name="Text Placeholder 30">
            <a:extLst>
              <a:ext uri="{FF2B5EF4-FFF2-40B4-BE49-F238E27FC236}">
                <a16:creationId xmlns:a16="http://schemas.microsoft.com/office/drawing/2014/main" id="{0EA65F79-9429-9B43-95B8-72B2C389608E}"/>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1" name="Text Placeholder 6">
            <a:extLst>
              <a:ext uri="{FF2B5EF4-FFF2-40B4-BE49-F238E27FC236}">
                <a16:creationId xmlns:a16="http://schemas.microsoft.com/office/drawing/2014/main" id="{FECBCFB8-9B91-D043-9935-03F6EFC9C506}"/>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2352160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pic>
        <p:nvPicPr>
          <p:cNvPr id="7" name="Picture 6"/>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Tree>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pic>
        <p:nvPicPr>
          <p:cNvPr id="6" name="Picture 5"/>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Rectangle 6"/>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image" Target="../media/image1.png"/><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9"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847507156"/>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712" r:id="rId5"/>
    <p:sldLayoutId id="2147483714" r:id="rId6"/>
    <p:sldLayoutId id="2147483715" r:id="rId7"/>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a:t>Click to edit Master title style</a:t>
            </a:r>
            <a:endParaRPr lang="en-US" dirty="0"/>
          </a:p>
        </p:txBody>
      </p:sp>
      <p:pic>
        <p:nvPicPr>
          <p:cNvPr id="5" name="Picture 4"/>
          <p:cNvPicPr>
            <a:picLocks noChangeAspect="1"/>
          </p:cNvPicPr>
          <p:nvPr/>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pic>
        <p:nvPicPr>
          <p:cNvPr id="4" name="Picture 3"/>
          <p:cNvPicPr>
            <a:picLocks noChangeAspect="1"/>
          </p:cNvPicPr>
          <p:nvPr userDrawn="1"/>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1284754039"/>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713" r:id="rId11"/>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853183-E962-45DB-AED7-29BF3FE93141}" type="datetimeFigureOut">
              <a:rPr lang="en-US" smtClean="0"/>
              <a:t>28/02/2019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BD51A9-AB5D-437D-B2A4-74923C9EE8D1}" type="slidenum">
              <a:rPr lang="en-US" smtClean="0"/>
              <a:t>‹#›</a:t>
            </a:fld>
            <a:endParaRPr lang="en-US"/>
          </a:p>
        </p:txBody>
      </p:sp>
    </p:spTree>
    <p:extLst>
      <p:ext uri="{BB962C8B-B14F-4D97-AF65-F5344CB8AC3E}">
        <p14:creationId xmlns:p14="http://schemas.microsoft.com/office/powerpoint/2010/main" val="206054653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6"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3200165143"/>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sqlbits.com/" TargetMode="Externa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www.sentryone.com/plan-explorer"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image" Target="../media/image26.JPG"/><Relationship Id="rId2" Type="http://schemas.openxmlformats.org/officeDocument/2006/relationships/image" Target="../media/image21.jpeg"/><Relationship Id="rId1" Type="http://schemas.openxmlformats.org/officeDocument/2006/relationships/slideLayout" Target="../slideLayouts/slideLayout3.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2" Type="http://schemas.openxmlformats.org/officeDocument/2006/relationships/hyperlink" Target="https://gtssug.pass.org/en-us/sessionsubmission.aspx"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29.png"/><Relationship Id="rId5" Type="http://schemas.openxmlformats.org/officeDocument/2006/relationships/image" Target="../media/image28.jpg"/><Relationship Id="rId4" Type="http://schemas.openxmlformats.org/officeDocument/2006/relationships/hyperlink" Target="mailto:gtssug@pass.org"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GTSSUG/Sessions" TargetMode="External"/><Relationship Id="rId3" Type="http://schemas.openxmlformats.org/officeDocument/2006/relationships/image" Target="../media/image30.png"/><Relationship Id="rId7" Type="http://schemas.openxmlformats.org/officeDocument/2006/relationships/image" Target="../media/image32.png"/><Relationship Id="rId2" Type="http://schemas.openxmlformats.org/officeDocument/2006/relationships/hyperlink" Target="https://www.facebook.com/groups/gtssug/" TargetMode="External"/><Relationship Id="rId1" Type="http://schemas.openxmlformats.org/officeDocument/2006/relationships/slideLayout" Target="../slideLayouts/slideLayout3.xml"/><Relationship Id="rId6" Type="http://schemas.openxmlformats.org/officeDocument/2006/relationships/hyperlink" Target="https://bit.ly/2zvB8Zu" TargetMode="External"/><Relationship Id="rId5" Type="http://schemas.openxmlformats.org/officeDocument/2006/relationships/image" Target="../media/image31.png"/><Relationship Id="rId4" Type="http://schemas.openxmlformats.org/officeDocument/2006/relationships/hyperlink" Target="https://twitter.com/gtssug" TargetMode="External"/><Relationship Id="rId9"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4.png"/><Relationship Id="rId1" Type="http://schemas.openxmlformats.org/officeDocument/2006/relationships/slideLayout" Target="../slideLayouts/slideLayout3.xml"/><Relationship Id="rId5" Type="http://schemas.openxmlformats.org/officeDocument/2006/relationships/image" Target="../media/image35.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gtssug.pass.org/" TargetMode="Externa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hyperlink" Target="http://www.pass.org/"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soft.com/en-us/sql/azure-data-studio/download?view=sql-server-2017"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hyperlink" Target="https://docs.microsoft.com/en-us/sql/azure-data-studio/what-is?view=sql-server-2017"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95521" y="2050991"/>
            <a:ext cx="3557383" cy="1324598"/>
          </a:xfrm>
          <a:prstGeom prst="rect">
            <a:avLst/>
          </a:prstGeom>
        </p:spPr>
      </p:pic>
      <p:sp>
        <p:nvSpPr>
          <p:cNvPr id="4" name="Title 1"/>
          <p:cNvSpPr txBox="1">
            <a:spLocks/>
          </p:cNvSpPr>
          <p:nvPr/>
        </p:nvSpPr>
        <p:spPr>
          <a:xfrm>
            <a:off x="2294545" y="2386014"/>
            <a:ext cx="8535380" cy="2428698"/>
          </a:xfrm>
          <a:prstGeom prst="rect">
            <a:avLst/>
          </a:prstGeom>
        </p:spPr>
        <p:txBody>
          <a:bodyPr vert="horz" wrap="square" lIns="91440" tIns="45720" rIns="91440" bIns="45720" rtlCol="0" anchor="b" anchorCtr="0">
            <a:noAutofit/>
          </a:bodyPr>
          <a:lstStyle>
            <a:lvl1pPr marL="0" algn="l" defTabSz="457200" rtl="0" eaLnBrk="1" latinLnBrk="0" hangingPunct="1">
              <a:lnSpc>
                <a:spcPct val="100000"/>
              </a:lnSpc>
              <a:spcBef>
                <a:spcPct val="0"/>
              </a:spcBef>
              <a:buNone/>
              <a:defRPr kumimoji="0" lang="en-US" sz="5400" b="0" i="0" u="none" strike="noStrike" kern="1200" cap="none" spc="0" normalizeH="0" baseline="0" dirty="0">
                <a:ln>
                  <a:noFill/>
                </a:ln>
                <a:solidFill>
                  <a:schemeClr val="bg1"/>
                </a:solidFill>
                <a:effectLst/>
                <a:uLnTx/>
                <a:uFillTx/>
                <a:latin typeface="Gotham Light" charset="0"/>
                <a:ea typeface="Gotham Light" charset="0"/>
                <a:cs typeface="Gotham Light" charset="0"/>
              </a:defRPr>
            </a:lvl1pPr>
          </a:lstStyle>
          <a:p>
            <a:r>
              <a:rPr lang="en-US" sz="5000" dirty="0">
                <a:latin typeface="+mn-lt"/>
              </a:rPr>
              <a:t>Guatemala SQL Server group </a:t>
            </a:r>
          </a:p>
          <a:p>
            <a:r>
              <a:rPr lang="en-US" sz="5000" dirty="0">
                <a:latin typeface="+mn-lt"/>
              </a:rPr>
              <a:t>February 2019</a:t>
            </a:r>
            <a:endParaRPr lang="en-US" sz="5000" dirty="0"/>
          </a:p>
        </p:txBody>
      </p:sp>
      <p:pic>
        <p:nvPicPr>
          <p:cNvPr id="3" name="Picture 2">
            <a:extLst>
              <a:ext uri="{FF2B5EF4-FFF2-40B4-BE49-F238E27FC236}">
                <a16:creationId xmlns:a16="http://schemas.microsoft.com/office/drawing/2014/main" id="{99BAC1ED-E979-4674-81BB-60E605229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9626" y="4814712"/>
            <a:ext cx="3695658" cy="1708265"/>
          </a:xfrm>
          <a:prstGeom prst="rect">
            <a:avLst/>
          </a:prstGeom>
        </p:spPr>
      </p:pic>
    </p:spTree>
    <p:extLst>
      <p:ext uri="{BB962C8B-B14F-4D97-AF65-F5344CB8AC3E}">
        <p14:creationId xmlns:p14="http://schemas.microsoft.com/office/powerpoint/2010/main" val="388940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6E4C5B-AEDF-4DE3-9069-616D3DA5C8B4}"/>
              </a:ext>
            </a:extLst>
          </p:cNvPr>
          <p:cNvSpPr>
            <a:spLocks noGrp="1"/>
          </p:cNvSpPr>
          <p:nvPr>
            <p:ph idx="1"/>
          </p:nvPr>
        </p:nvSpPr>
        <p:spPr>
          <a:xfrm>
            <a:off x="343539" y="1118295"/>
            <a:ext cx="10865237" cy="3448942"/>
          </a:xfrm>
        </p:spPr>
        <p:txBody>
          <a:bodyPr/>
          <a:lstStyle/>
          <a:p>
            <a:r>
              <a:rPr lang="en-US" b="1" dirty="0"/>
              <a:t>SQL Bits 2019 February 27-March 2 in Manchester, UK!</a:t>
            </a:r>
          </a:p>
          <a:p>
            <a:r>
              <a:rPr lang="en-US" dirty="0"/>
              <a:t>Is the Largest SQL Server professional gathering in Europe.</a:t>
            </a:r>
          </a:p>
          <a:p>
            <a:r>
              <a:rPr lang="en-US" dirty="0"/>
              <a:t>Community leaders share their real world experience and</a:t>
            </a:r>
          </a:p>
          <a:p>
            <a:r>
              <a:rPr lang="en-US" dirty="0"/>
              <a:t>Microsoft product teams providing deep insights into </a:t>
            </a:r>
          </a:p>
          <a:p>
            <a:r>
              <a:rPr lang="en-US" dirty="0"/>
              <a:t>Microsoft data solutions.</a:t>
            </a:r>
          </a:p>
          <a:p>
            <a:r>
              <a:rPr lang="en-US" dirty="0"/>
              <a:t> </a:t>
            </a:r>
            <a:r>
              <a:rPr lang="en-US" dirty="0">
                <a:hlinkClick r:id="rId2"/>
              </a:rPr>
              <a:t>More information</a:t>
            </a:r>
            <a:endParaRPr lang="en-US" dirty="0"/>
          </a:p>
          <a:p>
            <a:endParaRPr lang="en-US" dirty="0"/>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4879E8E4-F49A-4D64-B66F-CE118F4F8AE7}"/>
              </a:ext>
            </a:extLst>
          </p:cNvPr>
          <p:cNvPicPr>
            <a:picLocks noChangeAspect="1"/>
          </p:cNvPicPr>
          <p:nvPr/>
        </p:nvPicPr>
        <p:blipFill>
          <a:blip r:embed="rId3"/>
          <a:stretch>
            <a:fillRect/>
          </a:stretch>
        </p:blipFill>
        <p:spPr>
          <a:xfrm>
            <a:off x="7939401" y="1871544"/>
            <a:ext cx="4050669" cy="1557456"/>
          </a:xfrm>
          <a:prstGeom prst="rect">
            <a:avLst/>
          </a:prstGeom>
        </p:spPr>
      </p:pic>
      <p:pic>
        <p:nvPicPr>
          <p:cNvPr id="8" name="Picture 7">
            <a:extLst>
              <a:ext uri="{FF2B5EF4-FFF2-40B4-BE49-F238E27FC236}">
                <a16:creationId xmlns:a16="http://schemas.microsoft.com/office/drawing/2014/main" id="{3E845B9D-2945-4EB6-A16C-A4522FF74BAC}"/>
              </a:ext>
            </a:extLst>
          </p:cNvPr>
          <p:cNvPicPr>
            <a:picLocks noChangeAspect="1"/>
          </p:cNvPicPr>
          <p:nvPr/>
        </p:nvPicPr>
        <p:blipFill>
          <a:blip r:embed="rId4"/>
          <a:stretch>
            <a:fillRect/>
          </a:stretch>
        </p:blipFill>
        <p:spPr>
          <a:xfrm>
            <a:off x="453390" y="3539921"/>
            <a:ext cx="7686675" cy="3000375"/>
          </a:xfrm>
          <a:prstGeom prst="rect">
            <a:avLst/>
          </a:prstGeom>
        </p:spPr>
      </p:pic>
    </p:spTree>
    <p:extLst>
      <p:ext uri="{BB962C8B-B14F-4D97-AF65-F5344CB8AC3E}">
        <p14:creationId xmlns:p14="http://schemas.microsoft.com/office/powerpoint/2010/main" val="4224378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hlinkClick r:id="rId2"/>
            <a:extLst>
              <a:ext uri="{FF2B5EF4-FFF2-40B4-BE49-F238E27FC236}">
                <a16:creationId xmlns:a16="http://schemas.microsoft.com/office/drawing/2014/main" id="{E2F0AF54-1981-4480-8A12-EF069F0811CC}"/>
              </a:ext>
            </a:extLst>
          </p:cNvPr>
          <p:cNvPicPr>
            <a:picLocks noChangeAspect="1"/>
          </p:cNvPicPr>
          <p:nvPr/>
        </p:nvPicPr>
        <p:blipFill>
          <a:blip r:embed="rId3"/>
          <a:stretch>
            <a:fillRect/>
          </a:stretch>
        </p:blipFill>
        <p:spPr>
          <a:xfrm>
            <a:off x="5714716" y="2674728"/>
            <a:ext cx="6029325" cy="2390775"/>
          </a:xfrm>
          <a:prstGeom prst="rect">
            <a:avLst/>
          </a:prstGeom>
        </p:spPr>
      </p:pic>
      <p:sp>
        <p:nvSpPr>
          <p:cNvPr id="5" name="Rectangle 4">
            <a:extLst>
              <a:ext uri="{FF2B5EF4-FFF2-40B4-BE49-F238E27FC236}">
                <a16:creationId xmlns:a16="http://schemas.microsoft.com/office/drawing/2014/main" id="{C19FFBAC-4C36-43F4-A98B-E3616250E1AC}"/>
              </a:ext>
            </a:extLst>
          </p:cNvPr>
          <p:cNvSpPr/>
          <p:nvPr/>
        </p:nvSpPr>
        <p:spPr>
          <a:xfrm>
            <a:off x="2104103" y="758774"/>
            <a:ext cx="7452852" cy="923330"/>
          </a:xfrm>
          <a:prstGeom prst="rect">
            <a:avLst/>
          </a:prstGeom>
        </p:spPr>
        <p:txBody>
          <a:bodyPr wrap="square">
            <a:spAutoFit/>
          </a:bodyPr>
          <a:lstStyle/>
          <a:p>
            <a:pPr algn="ctr"/>
            <a:r>
              <a:rPr lang="en-US" sz="3600" b="1" dirty="0" err="1"/>
              <a:t>SentryOne</a:t>
            </a:r>
            <a:r>
              <a:rPr lang="en-US" sz="3600" b="1" dirty="0"/>
              <a:t> Plan Explorer</a:t>
            </a:r>
            <a:br>
              <a:rPr lang="en-US" b="1" dirty="0"/>
            </a:br>
            <a:r>
              <a:rPr lang="en-US" b="1" dirty="0"/>
              <a:t>Simplify Your SQL Server Query Tuning</a:t>
            </a:r>
          </a:p>
        </p:txBody>
      </p:sp>
      <p:sp>
        <p:nvSpPr>
          <p:cNvPr id="6" name="Rectangle 5">
            <a:extLst>
              <a:ext uri="{FF2B5EF4-FFF2-40B4-BE49-F238E27FC236}">
                <a16:creationId xmlns:a16="http://schemas.microsoft.com/office/drawing/2014/main" id="{67869C45-2B9A-4268-99F6-987E884ABA88}"/>
              </a:ext>
            </a:extLst>
          </p:cNvPr>
          <p:cNvSpPr/>
          <p:nvPr/>
        </p:nvSpPr>
        <p:spPr>
          <a:xfrm>
            <a:off x="447959" y="2218384"/>
            <a:ext cx="4971789" cy="3539430"/>
          </a:xfrm>
          <a:prstGeom prst="rect">
            <a:avLst/>
          </a:prstGeom>
        </p:spPr>
        <p:txBody>
          <a:bodyPr wrap="square">
            <a:spAutoFit/>
          </a:bodyPr>
          <a:lstStyle/>
          <a:p>
            <a:pPr algn="ctr"/>
            <a:r>
              <a:rPr lang="en-US" sz="1600" dirty="0"/>
              <a:t>Plan Explorer helps you quickly get to the root of the toughest SQL Server query problems.</a:t>
            </a:r>
          </a:p>
          <a:p>
            <a:pPr algn="ctr"/>
            <a:endParaRPr lang="en-US" sz="1600" b="1" dirty="0"/>
          </a:p>
          <a:p>
            <a:pPr algn="ctr"/>
            <a:r>
              <a:rPr lang="en-US" sz="1600" dirty="0"/>
              <a:t>Break through database performance barriers with advanced query tuning features not found in any other tool.</a:t>
            </a:r>
          </a:p>
          <a:p>
            <a:pPr algn="ctr"/>
            <a:endParaRPr lang="en-US" sz="1600" dirty="0"/>
          </a:p>
          <a:p>
            <a:pPr algn="ctr"/>
            <a:r>
              <a:rPr lang="en-US" sz="1600" dirty="0"/>
              <a:t>Plan Explorer is a single installation file containing the application and the SQL Server Management Studio (SSMS) add-in</a:t>
            </a:r>
          </a:p>
          <a:p>
            <a:pPr algn="ctr"/>
            <a:endParaRPr lang="en-US" sz="1600" dirty="0"/>
          </a:p>
          <a:p>
            <a:pPr algn="ctr"/>
            <a:r>
              <a:rPr lang="en-US" sz="1600" b="1" dirty="0"/>
              <a:t>Plan Explorer is Free to use. </a:t>
            </a:r>
          </a:p>
          <a:p>
            <a:pPr algn="ctr"/>
            <a:r>
              <a:rPr lang="en-US" sz="1600" dirty="0"/>
              <a:t>You can download it  from here: </a:t>
            </a:r>
          </a:p>
          <a:p>
            <a:pPr algn="ctr"/>
            <a:r>
              <a:rPr lang="en-US" sz="1600" dirty="0">
                <a:hlinkClick r:id="rId2"/>
              </a:rPr>
              <a:t>https://www.sentryone.com/plan-explorer</a:t>
            </a:r>
            <a:endParaRPr lang="en-US" sz="1600" dirty="0"/>
          </a:p>
        </p:txBody>
      </p:sp>
    </p:spTree>
    <p:extLst>
      <p:ext uri="{BB962C8B-B14F-4D97-AF65-F5344CB8AC3E}">
        <p14:creationId xmlns:p14="http://schemas.microsoft.com/office/powerpoint/2010/main" val="2073317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BE27B-AD4C-42A0-B8D0-3A79B3CDF3D3}"/>
              </a:ext>
            </a:extLst>
          </p:cNvPr>
          <p:cNvSpPr>
            <a:spLocks noGrp="1"/>
          </p:cNvSpPr>
          <p:nvPr>
            <p:ph type="title"/>
          </p:nvPr>
        </p:nvSpPr>
        <p:spPr>
          <a:xfrm>
            <a:off x="609600" y="528596"/>
            <a:ext cx="10972800" cy="685800"/>
          </a:xfrm>
        </p:spPr>
        <p:txBody>
          <a:bodyPr/>
          <a:lstStyle/>
          <a:p>
            <a:r>
              <a:rPr lang="en-US" b="1" dirty="0"/>
              <a:t>Community news</a:t>
            </a:r>
          </a:p>
        </p:txBody>
      </p:sp>
      <p:sp>
        <p:nvSpPr>
          <p:cNvPr id="4" name="TextBox 3">
            <a:extLst>
              <a:ext uri="{FF2B5EF4-FFF2-40B4-BE49-F238E27FC236}">
                <a16:creationId xmlns:a16="http://schemas.microsoft.com/office/drawing/2014/main" id="{8E062B15-EFD3-415C-B1B5-A3D444346FE9}"/>
              </a:ext>
            </a:extLst>
          </p:cNvPr>
          <p:cNvSpPr txBox="1"/>
          <p:nvPr/>
        </p:nvSpPr>
        <p:spPr>
          <a:xfrm>
            <a:off x="3301365" y="1214396"/>
            <a:ext cx="5589270" cy="461665"/>
          </a:xfrm>
          <a:prstGeom prst="rect">
            <a:avLst/>
          </a:prstGeom>
          <a:noFill/>
        </p:spPr>
        <p:txBody>
          <a:bodyPr wrap="square" rtlCol="0">
            <a:spAutoFit/>
          </a:bodyPr>
          <a:lstStyle/>
          <a:p>
            <a:pPr algn="ctr"/>
            <a:r>
              <a:rPr lang="en-US" sz="2400" dirty="0"/>
              <a:t>SQL Saturday #828 Guatemala</a:t>
            </a:r>
            <a:endParaRPr lang="en-US" dirty="0"/>
          </a:p>
        </p:txBody>
      </p:sp>
      <p:pic>
        <p:nvPicPr>
          <p:cNvPr id="20" name="Picture 19">
            <a:extLst>
              <a:ext uri="{FF2B5EF4-FFF2-40B4-BE49-F238E27FC236}">
                <a16:creationId xmlns:a16="http://schemas.microsoft.com/office/drawing/2014/main" id="{F59D7433-57D7-4F64-A231-667D455810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757699" y="3893607"/>
            <a:ext cx="2940295" cy="2437472"/>
          </a:xfrm>
          <a:prstGeom prst="rect">
            <a:avLst/>
          </a:prstGeom>
        </p:spPr>
      </p:pic>
      <p:pic>
        <p:nvPicPr>
          <p:cNvPr id="22" name="Picture 21">
            <a:extLst>
              <a:ext uri="{FF2B5EF4-FFF2-40B4-BE49-F238E27FC236}">
                <a16:creationId xmlns:a16="http://schemas.microsoft.com/office/drawing/2014/main" id="{E2E010ED-AE68-43BD-90D9-2761DB548C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591" y="3998140"/>
            <a:ext cx="3509547" cy="2632160"/>
          </a:xfrm>
          <a:prstGeom prst="rect">
            <a:avLst/>
          </a:prstGeom>
        </p:spPr>
      </p:pic>
      <p:pic>
        <p:nvPicPr>
          <p:cNvPr id="24" name="Picture 23">
            <a:extLst>
              <a:ext uri="{FF2B5EF4-FFF2-40B4-BE49-F238E27FC236}">
                <a16:creationId xmlns:a16="http://schemas.microsoft.com/office/drawing/2014/main" id="{253AF62D-563B-4615-857B-73ABDFB5B0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5408" y="3594386"/>
            <a:ext cx="4047886" cy="3035914"/>
          </a:xfrm>
          <a:prstGeom prst="rect">
            <a:avLst/>
          </a:prstGeom>
        </p:spPr>
      </p:pic>
      <p:pic>
        <p:nvPicPr>
          <p:cNvPr id="8" name="Picture 7">
            <a:extLst>
              <a:ext uri="{FF2B5EF4-FFF2-40B4-BE49-F238E27FC236}">
                <a16:creationId xmlns:a16="http://schemas.microsoft.com/office/drawing/2014/main" id="{0B4FA224-85EE-4B2F-B8DF-3FEED32D15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40998" y="1669007"/>
            <a:ext cx="4238437" cy="317882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8" name="Picture 27">
            <a:extLst>
              <a:ext uri="{FF2B5EF4-FFF2-40B4-BE49-F238E27FC236}">
                <a16:creationId xmlns:a16="http://schemas.microsoft.com/office/drawing/2014/main" id="{07DC1EAE-D287-4ABF-8B5E-75D35843ACB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8869" y="1319144"/>
            <a:ext cx="3509547" cy="2632160"/>
          </a:xfrm>
          <a:prstGeom prst="rect">
            <a:avLst/>
          </a:prstGeom>
        </p:spPr>
      </p:pic>
      <p:pic>
        <p:nvPicPr>
          <p:cNvPr id="32" name="Picture 31">
            <a:extLst>
              <a:ext uri="{FF2B5EF4-FFF2-40B4-BE49-F238E27FC236}">
                <a16:creationId xmlns:a16="http://schemas.microsoft.com/office/drawing/2014/main" id="{D5CE763A-1494-4121-BA1C-717E9BA300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15251" y="973037"/>
            <a:ext cx="3425190" cy="2568893"/>
          </a:xfrm>
          <a:prstGeom prst="rect">
            <a:avLst/>
          </a:prstGeom>
        </p:spPr>
      </p:pic>
    </p:spTree>
    <p:extLst>
      <p:ext uri="{BB962C8B-B14F-4D97-AF65-F5344CB8AC3E}">
        <p14:creationId xmlns:p14="http://schemas.microsoft.com/office/powerpoint/2010/main" val="817072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88A63-1045-4A23-BC4C-3B756DDF405D}"/>
              </a:ext>
            </a:extLst>
          </p:cNvPr>
          <p:cNvSpPr>
            <a:spLocks noGrp="1"/>
          </p:cNvSpPr>
          <p:nvPr>
            <p:ph type="title"/>
          </p:nvPr>
        </p:nvSpPr>
        <p:spPr>
          <a:xfrm>
            <a:off x="500478" y="929872"/>
            <a:ext cx="11191043" cy="664889"/>
          </a:xfrm>
        </p:spPr>
        <p:txBody>
          <a:bodyPr/>
          <a:lstStyle/>
          <a:p>
            <a:r>
              <a:rPr lang="en-US" b="1" dirty="0"/>
              <a:t>Call for speakers</a:t>
            </a:r>
          </a:p>
        </p:txBody>
      </p:sp>
      <p:sp>
        <p:nvSpPr>
          <p:cNvPr id="7" name="Rectangle 6">
            <a:extLst>
              <a:ext uri="{FF2B5EF4-FFF2-40B4-BE49-F238E27FC236}">
                <a16:creationId xmlns:a16="http://schemas.microsoft.com/office/drawing/2014/main" id="{05DD629E-0A76-418A-8E26-E605C963A19D}"/>
              </a:ext>
            </a:extLst>
          </p:cNvPr>
          <p:cNvSpPr/>
          <p:nvPr/>
        </p:nvSpPr>
        <p:spPr>
          <a:xfrm>
            <a:off x="1718854" y="2305615"/>
            <a:ext cx="9047468" cy="2677656"/>
          </a:xfrm>
          <a:prstGeom prst="rect">
            <a:avLst/>
          </a:prstGeom>
        </p:spPr>
        <p:txBody>
          <a:bodyPr wrap="square">
            <a:spAutoFit/>
          </a:bodyPr>
          <a:lstStyle/>
          <a:p>
            <a:r>
              <a:rPr lang="en-US" sz="2800" dirty="0"/>
              <a:t>Want to participate as speaker in the next Guatemala's SQL Server User Group meeting? Then fill out the online form with a brief description of your session here:</a:t>
            </a:r>
          </a:p>
          <a:p>
            <a:endParaRPr lang="en-US" sz="2800" dirty="0"/>
          </a:p>
          <a:p>
            <a:r>
              <a:rPr lang="en-US" sz="2800" dirty="0">
                <a:hlinkClick r:id="rId2"/>
              </a:rPr>
              <a:t>https://gtssug.pass.org/en-us/sessionsubmission.aspx</a:t>
            </a:r>
            <a:endParaRPr lang="en-US" sz="2800" dirty="0"/>
          </a:p>
          <a:p>
            <a:endParaRPr lang="en-US" sz="2800" dirty="0"/>
          </a:p>
        </p:txBody>
      </p:sp>
    </p:spTree>
    <p:extLst>
      <p:ext uri="{BB962C8B-B14F-4D97-AF65-F5344CB8AC3E}">
        <p14:creationId xmlns:p14="http://schemas.microsoft.com/office/powerpoint/2010/main" val="3477311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Sponsors</a:t>
            </a:r>
          </a:p>
        </p:txBody>
      </p:sp>
      <p:pic>
        <p:nvPicPr>
          <p:cNvPr id="5" name="Picture 4">
            <a:extLst>
              <a:ext uri="{FF2B5EF4-FFF2-40B4-BE49-F238E27FC236}">
                <a16:creationId xmlns:a16="http://schemas.microsoft.com/office/drawing/2014/main" id="{D733C860-CD39-4AA4-BA26-127CA5B10C51}"/>
              </a:ext>
            </a:extLst>
          </p:cNvPr>
          <p:cNvPicPr>
            <a:picLocks noChangeAspect="1"/>
          </p:cNvPicPr>
          <p:nvPr/>
        </p:nvPicPr>
        <p:blipFill>
          <a:blip r:embed="rId3"/>
          <a:stretch>
            <a:fillRect/>
          </a:stretch>
        </p:blipFill>
        <p:spPr>
          <a:xfrm>
            <a:off x="1312299" y="1914648"/>
            <a:ext cx="5191125" cy="1400175"/>
          </a:xfrm>
          <a:prstGeom prst="rect">
            <a:avLst/>
          </a:prstGeom>
        </p:spPr>
      </p:pic>
      <p:sp>
        <p:nvSpPr>
          <p:cNvPr id="6" name="TextBox 5">
            <a:extLst>
              <a:ext uri="{FF2B5EF4-FFF2-40B4-BE49-F238E27FC236}">
                <a16:creationId xmlns:a16="http://schemas.microsoft.com/office/drawing/2014/main" id="{6C625DE2-A427-48E7-B406-F3F2AF1A27E0}"/>
              </a:ext>
            </a:extLst>
          </p:cNvPr>
          <p:cNvSpPr txBox="1"/>
          <p:nvPr/>
        </p:nvSpPr>
        <p:spPr>
          <a:xfrm>
            <a:off x="2340550" y="5728702"/>
            <a:ext cx="7565922" cy="646331"/>
          </a:xfrm>
          <a:prstGeom prst="rect">
            <a:avLst/>
          </a:prstGeom>
          <a:noFill/>
        </p:spPr>
        <p:txBody>
          <a:bodyPr wrap="square" rtlCol="0">
            <a:spAutoFit/>
          </a:bodyPr>
          <a:lstStyle/>
          <a:p>
            <a:pPr algn="ctr"/>
            <a:r>
              <a:rPr lang="en-US" dirty="0"/>
              <a:t>Want to become a sponsor? Send an email to: </a:t>
            </a:r>
            <a:r>
              <a:rPr lang="en-US" b="1" dirty="0">
                <a:hlinkClick r:id="rId4"/>
              </a:rPr>
              <a:t>gtssug@pass.org</a:t>
            </a:r>
            <a:r>
              <a:rPr lang="en-US" b="1" dirty="0"/>
              <a:t> </a:t>
            </a:r>
          </a:p>
          <a:p>
            <a:pPr algn="ctr"/>
            <a:endParaRPr lang="en-US" dirty="0"/>
          </a:p>
        </p:txBody>
      </p:sp>
      <p:pic>
        <p:nvPicPr>
          <p:cNvPr id="3" name="Picture 2">
            <a:extLst>
              <a:ext uri="{FF2B5EF4-FFF2-40B4-BE49-F238E27FC236}">
                <a16:creationId xmlns:a16="http://schemas.microsoft.com/office/drawing/2014/main" id="{273BDF2A-EB14-4E6A-83E7-4F2009915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90299" y="1800471"/>
            <a:ext cx="3565158" cy="1628529"/>
          </a:xfrm>
          <a:prstGeom prst="rect">
            <a:avLst/>
          </a:prstGeom>
        </p:spPr>
      </p:pic>
      <p:pic>
        <p:nvPicPr>
          <p:cNvPr id="4" name="Picture 3">
            <a:extLst>
              <a:ext uri="{FF2B5EF4-FFF2-40B4-BE49-F238E27FC236}">
                <a16:creationId xmlns:a16="http://schemas.microsoft.com/office/drawing/2014/main" id="{74542352-C78E-4605-8875-4871888050B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34514" y="4276536"/>
            <a:ext cx="3937819" cy="689118"/>
          </a:xfrm>
          <a:prstGeom prst="rect">
            <a:avLst/>
          </a:prstGeom>
        </p:spPr>
      </p:pic>
    </p:spTree>
    <p:extLst>
      <p:ext uri="{BB962C8B-B14F-4D97-AF65-F5344CB8AC3E}">
        <p14:creationId xmlns:p14="http://schemas.microsoft.com/office/powerpoint/2010/main" val="1480399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Follow us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a:t>
            </a:r>
            <a:r>
              <a:rPr lang="en-US" sz="4800" dirty="0" err="1">
                <a:latin typeface="+mn-lt"/>
              </a:rPr>
              <a:t>GTSSUG.PASS.org</a:t>
            </a:r>
            <a:endParaRPr lang="en-US" sz="4800" dirty="0">
              <a:latin typeface="+mn-lt"/>
            </a:endParaRPr>
          </a:p>
          <a:p>
            <a:pPr algn="ctr"/>
            <a:endParaRPr lang="en-US" dirty="0"/>
          </a:p>
          <a:p>
            <a:pPr algn="ctr"/>
            <a:endParaRPr lang="en-US" dirty="0"/>
          </a:p>
          <a:p>
            <a:endParaRPr lang="en-US" dirty="0"/>
          </a:p>
        </p:txBody>
      </p:sp>
      <p:pic>
        <p:nvPicPr>
          <p:cNvPr id="1030" name="Picture 6" descr="Image result for facebook logo">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3162" y="3421170"/>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5991" y="348733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6" y="5058636"/>
            <a:ext cx="5507665" cy="59145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pPr marL="0" marR="0" lvl="0" indent="0" algn="ctr" defTabSz="457200" rtl="0" eaLnBrk="1" fontAlgn="auto" latinLnBrk="0" hangingPunct="1">
              <a:lnSpc>
                <a:spcPts val="35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SQLPassGT</a:t>
            </a:r>
            <a:br>
              <a:rPr kumimoji="0" lang="en-US" sz="2800" b="0" i="0" u="none" strike="noStrike" kern="1200" cap="none" spc="0" normalizeH="0" baseline="0" noProof="0" dirty="0">
                <a:ln>
                  <a:noFill/>
                </a:ln>
                <a:solidFill>
                  <a:prstClr val="black"/>
                </a:solidFill>
                <a:effectLst/>
                <a:uLnTx/>
                <a:uFillTx/>
                <a:latin typeface="Segoe UI"/>
              </a:rPr>
            </a:b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gtssug</a:t>
            </a:r>
            <a:endParaRPr kumimoji="0" lang="en-US" sz="2800" b="0" i="0" u="none" strike="noStrike" kern="1200" cap="none" spc="0" normalizeH="0" baseline="0" noProof="0" dirty="0">
              <a:ln>
                <a:noFill/>
              </a:ln>
              <a:solidFill>
                <a:prstClr val="black"/>
              </a:solidFill>
              <a:effectLst/>
              <a:uLnTx/>
              <a:uFillTx/>
              <a:latin typeface="Segoe UI"/>
            </a:endParaRPr>
          </a:p>
        </p:txBody>
      </p:sp>
      <p:pic>
        <p:nvPicPr>
          <p:cNvPr id="5" name="Picture 4">
            <a:hlinkClick r:id="rId6"/>
            <a:extLst>
              <a:ext uri="{FF2B5EF4-FFF2-40B4-BE49-F238E27FC236}">
                <a16:creationId xmlns:a16="http://schemas.microsoft.com/office/drawing/2014/main" id="{282B4CD2-EF03-499C-85CF-859471E388E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59313" y="3543432"/>
            <a:ext cx="2539704" cy="728049"/>
          </a:xfrm>
          <a:prstGeom prst="rect">
            <a:avLst/>
          </a:prstGeom>
        </p:spPr>
      </p:pic>
      <p:pic>
        <p:nvPicPr>
          <p:cNvPr id="7" name="Picture 6">
            <a:hlinkClick r:id="rId8"/>
            <a:extLst>
              <a:ext uri="{FF2B5EF4-FFF2-40B4-BE49-F238E27FC236}">
                <a16:creationId xmlns:a16="http://schemas.microsoft.com/office/drawing/2014/main" id="{0E984045-47EE-4364-A001-8A8E75D00A5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819273" y="3500800"/>
            <a:ext cx="1983688" cy="813312"/>
          </a:xfrm>
          <a:prstGeom prst="rect">
            <a:avLst/>
          </a:prstGeom>
        </p:spPr>
      </p:pic>
    </p:spTree>
    <p:extLst>
      <p:ext uri="{BB962C8B-B14F-4D97-AF65-F5344CB8AC3E}">
        <p14:creationId xmlns:p14="http://schemas.microsoft.com/office/powerpoint/2010/main" val="36747111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Connect with PASS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PASS.org</a:t>
            </a:r>
          </a:p>
          <a:p>
            <a:pPr algn="ctr"/>
            <a:endParaRPr lang="en-US" dirty="0"/>
          </a:p>
          <a:p>
            <a:pPr algn="ctr"/>
            <a:endParaRPr lang="en-US" dirty="0"/>
          </a:p>
          <a:p>
            <a:endParaRPr lang="en-US" dirty="0"/>
          </a:p>
        </p:txBody>
      </p:sp>
      <p:pic>
        <p:nvPicPr>
          <p:cNvPr id="1028" name="Picture 4" descr="Image result for linkedi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5579" y="3462905"/>
            <a:ext cx="943030" cy="9430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facebook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5688" y="3479553"/>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5387" y="352482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7" y="4980870"/>
            <a:ext cx="5507665" cy="150708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r>
              <a:rPr lang="en-US" sz="2800" dirty="0">
                <a:latin typeface="+mn-lt"/>
              </a:rPr>
              <a:t>#</a:t>
            </a:r>
            <a:r>
              <a:rPr lang="en-US" sz="2800" dirty="0" err="1">
                <a:latin typeface="+mn-lt"/>
              </a:rPr>
              <a:t>sqlpass</a:t>
            </a:r>
            <a:br>
              <a:rPr lang="en-US" sz="2800" dirty="0">
                <a:latin typeface="+mn-lt"/>
              </a:rPr>
            </a:br>
            <a:r>
              <a:rPr lang="en-US" sz="2800" dirty="0">
                <a:latin typeface="+mn-lt"/>
              </a:rPr>
              <a:t>@</a:t>
            </a:r>
            <a:r>
              <a:rPr lang="en-US" sz="2800" dirty="0" err="1">
                <a:latin typeface="+mn-lt"/>
              </a:rPr>
              <a:t>sqlpass</a:t>
            </a:r>
            <a:endParaRPr lang="en-US" sz="2800" dirty="0">
              <a:latin typeface="+mn-lt"/>
            </a:endParaRPr>
          </a:p>
          <a:p>
            <a:r>
              <a:rPr lang="en-US" sz="2800" dirty="0">
                <a:latin typeface="+mn-lt"/>
              </a:rPr>
              <a:t>@</a:t>
            </a:r>
            <a:r>
              <a:rPr lang="en-US" sz="2800" dirty="0" err="1">
                <a:latin typeface="+mn-lt"/>
              </a:rPr>
              <a:t>passcommunity</a:t>
            </a:r>
            <a:endParaRPr lang="en-US" sz="2800" dirty="0">
              <a:latin typeface="+mn-lt"/>
            </a:endParaRPr>
          </a:p>
        </p:txBody>
      </p:sp>
      <p:pic>
        <p:nvPicPr>
          <p:cNvPr id="1026" name="Picture 2" descr="Image result for instagram logo">
            <a:extLst>
              <a:ext uri="{FF2B5EF4-FFF2-40B4-BE49-F238E27FC236}">
                <a16:creationId xmlns:a16="http://schemas.microsoft.com/office/drawing/2014/main" id="{177014BE-3D08-421E-813A-B3FE40B240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5736" y="3479553"/>
            <a:ext cx="972572" cy="972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867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8E082BA1-DE00-4A6F-9DFC-ADF14AC7DBD8}"/>
              </a:ext>
            </a:extLst>
          </p:cNvPr>
          <p:cNvSpPr txBox="1">
            <a:spLocks/>
          </p:cNvSpPr>
          <p:nvPr/>
        </p:nvSpPr>
        <p:spPr>
          <a:xfrm>
            <a:off x="527991" y="1566768"/>
            <a:ext cx="3836192"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r>
              <a:rPr lang="en-US" dirty="0"/>
              <a:t>Board Members</a:t>
            </a:r>
          </a:p>
        </p:txBody>
      </p:sp>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292082" y="1371600"/>
            <a:ext cx="5988965" cy="370046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Bef>
                <a:spcPts val="0"/>
              </a:spcBef>
            </a:pPr>
            <a:endParaRPr lang="en-US" sz="1800" dirty="0"/>
          </a:p>
        </p:txBody>
      </p:sp>
      <p:sp>
        <p:nvSpPr>
          <p:cNvPr id="7" name="Rectangle 6">
            <a:extLst>
              <a:ext uri="{FF2B5EF4-FFF2-40B4-BE49-F238E27FC236}">
                <a16:creationId xmlns:a16="http://schemas.microsoft.com/office/drawing/2014/main" id="{09F4B172-E4EB-E043-A646-144A51D0CCC1}"/>
              </a:ext>
            </a:extLst>
          </p:cNvPr>
          <p:cNvSpPr/>
          <p:nvPr/>
        </p:nvSpPr>
        <p:spPr>
          <a:xfrm>
            <a:off x="527990" y="925300"/>
            <a:ext cx="10955139" cy="6001643"/>
          </a:xfrm>
          <a:prstGeom prst="rect">
            <a:avLst/>
          </a:prstGeom>
        </p:spPr>
        <p:txBody>
          <a:bodyPr wrap="square">
            <a:spAutoFit/>
          </a:bodyPr>
          <a:lstStyle/>
          <a:p>
            <a:endParaRPr lang="en-US" sz="2400" b="1" dirty="0">
              <a:solidFill>
                <a:srgbClr val="293338"/>
              </a:solidFill>
            </a:endParaRPr>
          </a:p>
          <a:p>
            <a:endParaRPr lang="en-US" sz="2400" b="1" dirty="0">
              <a:solidFill>
                <a:srgbClr val="293338"/>
              </a:solidFill>
            </a:endParaRPr>
          </a:p>
          <a:p>
            <a:pPr marL="285750" indent="-285750">
              <a:buFont typeface="Arial" panose="020B0604020202020204" pitchFamily="34" charset="0"/>
              <a:buChar char="•"/>
            </a:pPr>
            <a:endParaRPr lang="en-US" sz="2800" dirty="0">
              <a:solidFill>
                <a:srgbClr val="293338"/>
              </a:solidFill>
            </a:endParaRPr>
          </a:p>
          <a:p>
            <a:pPr marL="285750" indent="-285750">
              <a:buFont typeface="Arial" panose="020B0604020202020204" pitchFamily="34" charset="0"/>
              <a:buChar char="•"/>
            </a:pPr>
            <a:endParaRPr lang="en-US" sz="2800" dirty="0">
              <a:solidFill>
                <a:srgbClr val="293338"/>
              </a:solidFill>
            </a:endParaRPr>
          </a:p>
          <a:p>
            <a:pPr marL="285750" indent="-285750">
              <a:buFont typeface="Arial" panose="020B0604020202020204" pitchFamily="34" charset="0"/>
              <a:buChar char="•"/>
            </a:pPr>
            <a:r>
              <a:rPr lang="en-US" sz="2800" dirty="0">
                <a:solidFill>
                  <a:srgbClr val="293338"/>
                </a:solidFill>
              </a:rPr>
              <a:t>Christian Araujo	</a:t>
            </a:r>
            <a:r>
              <a:rPr lang="en-US" sz="2800" b="1" dirty="0">
                <a:solidFill>
                  <a:srgbClr val="293338"/>
                </a:solidFill>
              </a:rPr>
              <a:t>@</a:t>
            </a:r>
            <a:r>
              <a:rPr lang="en-US" sz="2800" b="1" dirty="0" err="1">
                <a:solidFill>
                  <a:srgbClr val="293338"/>
                </a:solidFill>
              </a:rPr>
              <a:t>charaujo</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Lopez		</a:t>
            </a:r>
            <a:r>
              <a:rPr lang="en-US" sz="2800" b="1" dirty="0">
                <a:solidFill>
                  <a:srgbClr val="293338"/>
                </a:solidFill>
              </a:rPr>
              <a:t>@</a:t>
            </a:r>
            <a:r>
              <a:rPr lang="en-US" sz="2800" b="1" dirty="0" err="1">
                <a:solidFill>
                  <a:srgbClr val="293338"/>
                </a:solidFill>
              </a:rPr>
              <a:t>CarlosLopezSQL</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Eduardo Pivaral		</a:t>
            </a:r>
            <a:r>
              <a:rPr lang="en-US" sz="2800" b="1" dirty="0">
                <a:solidFill>
                  <a:srgbClr val="293338"/>
                </a:solidFill>
              </a:rPr>
              <a:t>@</a:t>
            </a:r>
            <a:r>
              <a:rPr lang="en-US" sz="2800" b="1" dirty="0" err="1">
                <a:solidFill>
                  <a:srgbClr val="293338"/>
                </a:solidFill>
              </a:rPr>
              <a:t>EduardoDBA</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Robles		</a:t>
            </a:r>
            <a:r>
              <a:rPr lang="en-US" sz="2800" b="1" dirty="0">
                <a:solidFill>
                  <a:srgbClr val="293338"/>
                </a:solidFill>
              </a:rPr>
              <a:t>@</a:t>
            </a:r>
            <a:r>
              <a:rPr lang="en-US" sz="2800" b="1" dirty="0" err="1">
                <a:solidFill>
                  <a:srgbClr val="293338"/>
                </a:solidFill>
              </a:rPr>
              <a:t>dbamastery</a:t>
            </a:r>
            <a:endParaRPr lang="en-US" sz="2800" b="1" dirty="0">
              <a:solidFill>
                <a:srgbClr val="293338"/>
              </a:solidFill>
            </a:endParaRPr>
          </a:p>
          <a:p>
            <a:r>
              <a:rPr lang="en-US" sz="2800" b="1" dirty="0">
                <a:solidFill>
                  <a:srgbClr val="293338"/>
                </a:solidFill>
              </a:rPr>
              <a:t>* </a:t>
            </a:r>
            <a:r>
              <a:rPr lang="en-US" sz="2800" dirty="0">
                <a:solidFill>
                  <a:srgbClr val="293338"/>
                </a:solidFill>
              </a:rPr>
              <a:t>Allan Fong</a:t>
            </a:r>
            <a:r>
              <a:rPr lang="en-US" sz="2800" b="1" dirty="0">
                <a:solidFill>
                  <a:srgbClr val="293338"/>
                </a:solidFill>
              </a:rPr>
              <a:t>		@</a:t>
            </a:r>
            <a:r>
              <a:rPr lang="en-US" sz="2800" b="1" dirty="0" err="1">
                <a:solidFill>
                  <a:srgbClr val="293338"/>
                </a:solidFill>
              </a:rPr>
              <a:t>omegagt</a:t>
            </a:r>
            <a:endParaRPr lang="en-US" sz="2800" b="1" dirty="0">
              <a:solidFill>
                <a:srgbClr val="293338"/>
              </a:solidFill>
            </a:endParaRPr>
          </a:p>
          <a:p>
            <a:endParaRPr lang="en-US" sz="2800" dirty="0">
              <a:solidFill>
                <a:srgbClr val="293338"/>
              </a:solidFill>
            </a:endParaRPr>
          </a:p>
          <a:p>
            <a:r>
              <a:rPr lang="en-US" sz="2800" dirty="0">
                <a:solidFill>
                  <a:srgbClr val="293338"/>
                </a:solidFill>
                <a:hlinkClick r:id="rId2"/>
              </a:rPr>
              <a:t>gtssug.pass.org</a:t>
            </a:r>
            <a:endParaRPr lang="en-US" sz="2800" dirty="0">
              <a:solidFill>
                <a:srgbClr val="293338"/>
              </a:solidFill>
            </a:endParaRPr>
          </a:p>
          <a:p>
            <a:endParaRPr lang="en-US" sz="2800" dirty="0">
              <a:solidFill>
                <a:srgbClr val="293338"/>
              </a:solidFill>
            </a:endParaRPr>
          </a:p>
          <a:p>
            <a:br>
              <a:rPr lang="en-US" sz="2800" dirty="0"/>
            </a:br>
            <a:endParaRPr lang="en-US" sz="2800" dirty="0"/>
          </a:p>
        </p:txBody>
      </p:sp>
      <p:pic>
        <p:nvPicPr>
          <p:cNvPr id="6" name="Picture 5">
            <a:extLst>
              <a:ext uri="{FF2B5EF4-FFF2-40B4-BE49-F238E27FC236}">
                <a16:creationId xmlns:a16="http://schemas.microsoft.com/office/drawing/2014/main" id="{E37EAD29-23F5-428C-8799-BE8FD62113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1218" y="56623"/>
            <a:ext cx="5262791" cy="2432650"/>
          </a:xfrm>
          <a:prstGeom prst="rect">
            <a:avLst/>
          </a:prstGeom>
        </p:spPr>
      </p:pic>
    </p:spTree>
    <p:extLst>
      <p:ext uri="{BB962C8B-B14F-4D97-AF65-F5344CB8AC3E}">
        <p14:creationId xmlns:p14="http://schemas.microsoft.com/office/powerpoint/2010/main" val="1404705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A5429A-27F7-4220-B91E-BBB9A5DF3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551" y="-766971"/>
            <a:ext cx="3548087" cy="3552818"/>
          </a:xfrm>
          <a:prstGeom prst="rect">
            <a:avLst/>
          </a:prstGeom>
        </p:spPr>
      </p:pic>
      <p:graphicFrame>
        <p:nvGraphicFramePr>
          <p:cNvPr id="2" name="Table 1">
            <a:extLst>
              <a:ext uri="{FF2B5EF4-FFF2-40B4-BE49-F238E27FC236}">
                <a16:creationId xmlns:a16="http://schemas.microsoft.com/office/drawing/2014/main" id="{FC71275B-D92A-49BC-9C85-BF3AE98BBEC2}"/>
              </a:ext>
            </a:extLst>
          </p:cNvPr>
          <p:cNvGraphicFramePr>
            <a:graphicFrameLocks noGrp="1"/>
          </p:cNvGraphicFramePr>
          <p:nvPr>
            <p:extLst>
              <p:ext uri="{D42A27DB-BD31-4B8C-83A1-F6EECF244321}">
                <p14:modId xmlns:p14="http://schemas.microsoft.com/office/powerpoint/2010/main" val="23100702"/>
              </p:ext>
            </p:extLst>
          </p:nvPr>
        </p:nvGraphicFramePr>
        <p:xfrm>
          <a:off x="808112" y="2475781"/>
          <a:ext cx="10515600" cy="3614469"/>
        </p:xfrm>
        <a:graphic>
          <a:graphicData uri="http://schemas.openxmlformats.org/drawingml/2006/table">
            <a:tbl>
              <a:tblPr>
                <a:tableStyleId>{5C22544A-7EE6-4342-B048-85BDC9FD1C3A}</a:tableStyleId>
              </a:tblPr>
              <a:tblGrid>
                <a:gridCol w="1834678">
                  <a:extLst>
                    <a:ext uri="{9D8B030D-6E8A-4147-A177-3AD203B41FA5}">
                      <a16:colId xmlns:a16="http://schemas.microsoft.com/office/drawing/2014/main" val="3223277656"/>
                    </a:ext>
                  </a:extLst>
                </a:gridCol>
                <a:gridCol w="1161459">
                  <a:extLst>
                    <a:ext uri="{9D8B030D-6E8A-4147-A177-3AD203B41FA5}">
                      <a16:colId xmlns:a16="http://schemas.microsoft.com/office/drawing/2014/main" val="4190591231"/>
                    </a:ext>
                  </a:extLst>
                </a:gridCol>
                <a:gridCol w="1397479">
                  <a:extLst>
                    <a:ext uri="{9D8B030D-6E8A-4147-A177-3AD203B41FA5}">
                      <a16:colId xmlns:a16="http://schemas.microsoft.com/office/drawing/2014/main" val="2552046394"/>
                    </a:ext>
                  </a:extLst>
                </a:gridCol>
                <a:gridCol w="3485072">
                  <a:extLst>
                    <a:ext uri="{9D8B030D-6E8A-4147-A177-3AD203B41FA5}">
                      <a16:colId xmlns:a16="http://schemas.microsoft.com/office/drawing/2014/main" val="1047595949"/>
                    </a:ext>
                  </a:extLst>
                </a:gridCol>
                <a:gridCol w="2636912">
                  <a:extLst>
                    <a:ext uri="{9D8B030D-6E8A-4147-A177-3AD203B41FA5}">
                      <a16:colId xmlns:a16="http://schemas.microsoft.com/office/drawing/2014/main" val="4213739382"/>
                    </a:ext>
                  </a:extLst>
                </a:gridCol>
              </a:tblGrid>
              <a:tr h="334244">
                <a:tc>
                  <a:txBody>
                    <a:bodyPr/>
                    <a:lstStyle/>
                    <a:p>
                      <a:pPr algn="ctr" fontAlgn="b"/>
                      <a:r>
                        <a:rPr lang="en-CA" sz="1200" b="1" u="none" strike="noStrike" dirty="0">
                          <a:solidFill>
                            <a:schemeClr val="bg1"/>
                          </a:solidFill>
                          <a:effectLst/>
                        </a:rPr>
                        <a:t>Virtual Group</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a:solidFill>
                            <a:schemeClr val="bg1"/>
                          </a:solidFill>
                          <a:effectLst/>
                        </a:rPr>
                        <a:t>Meeting Date</a:t>
                      </a:r>
                      <a:endParaRPr lang="en-CA" sz="1200" b="1" i="0" u="none" strike="noStrike">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Time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Topic</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Website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extLst>
                  <a:ext uri="{0D108BD9-81ED-4DB2-BD59-A6C34878D82A}">
                    <a16:rowId xmlns:a16="http://schemas.microsoft.com/office/drawing/2014/main" val="2922634571"/>
                  </a:ext>
                </a:extLst>
              </a:tr>
              <a:tr h="656045">
                <a:tc>
                  <a:txBody>
                    <a:bodyPr/>
                    <a:lstStyle/>
                    <a:p>
                      <a:pPr algn="ctr" rtl="0" fontAlgn="ctr"/>
                      <a:r>
                        <a:rPr lang="en-US" sz="1000" b="0" i="0" u="none" strike="noStrike" dirty="0">
                          <a:solidFill>
                            <a:srgbClr val="00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Mar 5,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CA" sz="1050" b="0" i="0" u="none" strike="noStrike" dirty="0">
                          <a:solidFill>
                            <a:srgbClr val="000000"/>
                          </a:solidFill>
                          <a:effectLst/>
                          <a:latin typeface="Segoe"/>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Stored Procedure Optimization Techniques - Kimberly Tripp</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fundamentals.pass.org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3460306853"/>
                  </a:ext>
                </a:extLst>
              </a:tr>
              <a:tr h="656045">
                <a:tc>
                  <a:txBody>
                    <a:bodyPr/>
                    <a:lstStyle/>
                    <a:p>
                      <a:pPr algn="ctr" rtl="0" fontAlgn="ctr"/>
                      <a:r>
                        <a:rPr lang="en-US" sz="1000" b="0" i="0" u="none" strike="noStrike">
                          <a:solidFill>
                            <a:srgbClr val="000000"/>
                          </a:solidFill>
                          <a:effectLst/>
                          <a:latin typeface="Segoe"/>
                        </a:rPr>
                        <a:t>Professional Development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Mar 8,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19:00 – 20:00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Networking 101: Building professional relationships - Ray Kim</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professionaldevelopment.pass.org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29884617"/>
                  </a:ext>
                </a:extLst>
              </a:tr>
              <a:tr h="656045">
                <a:tc>
                  <a:txBody>
                    <a:bodyPr/>
                    <a:lstStyle/>
                    <a:p>
                      <a:pPr algn="ctr" rtl="0" fontAlgn="ctr"/>
                      <a:r>
                        <a:rPr lang="en-US" sz="1000" b="0" i="0" u="none" strike="noStrike">
                          <a:solidFill>
                            <a:srgbClr val="00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Mar 12,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01:30 – 02:30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50" b="0" i="0" u="none" strike="noStrike" dirty="0">
                          <a:solidFill>
                            <a:srgbClr val="000000"/>
                          </a:solidFill>
                          <a:effectLst/>
                          <a:latin typeface="Segoe"/>
                        </a:rPr>
                        <a:t>Where Should My Data Live (and Why)? - Matt Gordon</a:t>
                      </a:r>
                      <a:endParaRPr lang="it-IT"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CA" sz="1050" b="0" i="0" u="none" strike="noStrike" dirty="0">
                          <a:solidFill>
                            <a:srgbClr val="000000"/>
                          </a:solidFill>
                          <a:effectLst/>
                          <a:latin typeface="Segoe"/>
                        </a:rPr>
                        <a:t>fundamentals.pass.org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21745184"/>
                  </a:ext>
                </a:extLst>
              </a:tr>
              <a:tr h="656045">
                <a:tc>
                  <a:txBody>
                    <a:bodyPr/>
                    <a:lstStyle/>
                    <a:p>
                      <a:pPr algn="ctr" rtl="0" fontAlgn="ctr"/>
                      <a:r>
                        <a:rPr lang="en-US" sz="1000" b="0" i="0" u="none" strike="noStrike">
                          <a:solidFill>
                            <a:srgbClr val="00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Mar 19,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16:00 – 17:00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Administering Beyond the Speed of Light: Managing SQL Server </a:t>
                      </a:r>
                      <a:r>
                        <a:rPr lang="en-US" sz="1000" b="0" i="0" u="none" strike="noStrike">
                          <a:solidFill>
                            <a:srgbClr val="000000"/>
                          </a:solidFill>
                          <a:effectLst/>
                          <a:latin typeface="Segoe"/>
                        </a:rPr>
                        <a:t>with Ansible  - Brian Carrig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fundamentals.pass.org</a:t>
                      </a:r>
                    </a:p>
                    <a:p>
                      <a:pPr algn="ctr" rtl="0" fontAlgn="ctr"/>
                      <a:endParaRPr lang="en-US" sz="1000" b="0" i="0" u="none" strike="noStrike">
                        <a:solidFill>
                          <a:srgbClr val="000000"/>
                        </a:solidFill>
                        <a:effectLst/>
                        <a:latin typeface="Segoe"/>
                      </a:endParaRPr>
                    </a:p>
                    <a:p>
                      <a:pPr algn="ctr" rtl="0" fontAlgn="ctr"/>
                      <a:endParaRPr lang="en-US" sz="100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36305562"/>
                  </a:ext>
                </a:extLst>
              </a:tr>
              <a:tr h="656045">
                <a:tc>
                  <a:txBody>
                    <a:bodyPr/>
                    <a:lstStyle/>
                    <a:p>
                      <a:pPr algn="ctr" rtl="0" fontAlgn="ctr"/>
                      <a:r>
                        <a:rPr lang="en-US" sz="1000" b="0" i="0" u="none" strike="noStrike" dirty="0">
                          <a:solidFill>
                            <a:srgbClr val="000000"/>
                          </a:solidFill>
                          <a:effectLst/>
                          <a:latin typeface="Segoe"/>
                        </a:rPr>
                        <a:t>Cloud</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Mar 12,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16:00 – 17:00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Getting to Grips with Performance for Azure SQL Database - </a:t>
                      </a:r>
                      <a:r>
                        <a:rPr lang="en-US" sz="1000" b="0" i="0" u="none" strike="noStrike" dirty="0" err="1">
                          <a:solidFill>
                            <a:srgbClr val="000000"/>
                          </a:solidFill>
                          <a:effectLst/>
                          <a:latin typeface="Segoe"/>
                        </a:rPr>
                        <a:t>Anat</a:t>
                      </a:r>
                      <a:r>
                        <a:rPr lang="en-US" sz="1000" b="0" i="0" u="none" strike="noStrike" dirty="0">
                          <a:solidFill>
                            <a:srgbClr val="000000"/>
                          </a:solidFill>
                          <a:effectLst/>
                          <a:latin typeface="Segoe"/>
                        </a:rPr>
                        <a:t> </a:t>
                      </a:r>
                      <a:r>
                        <a:rPr lang="en-US" sz="1000" b="0" i="0" u="none" strike="noStrike" dirty="0" err="1">
                          <a:solidFill>
                            <a:srgbClr val="000000"/>
                          </a:solidFill>
                          <a:effectLst/>
                          <a:latin typeface="Segoe"/>
                        </a:rPr>
                        <a:t>Dror</a:t>
                      </a:r>
                      <a:endParaRPr lang="en-US" sz="100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cloud.pass.org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1685430632"/>
                  </a:ext>
                </a:extLst>
              </a:tr>
            </a:tbl>
          </a:graphicData>
        </a:graphic>
      </p:graphicFrame>
      <p:sp>
        <p:nvSpPr>
          <p:cNvPr id="6" name="Rectangle 6">
            <a:extLst>
              <a:ext uri="{FF2B5EF4-FFF2-40B4-BE49-F238E27FC236}">
                <a16:creationId xmlns:a16="http://schemas.microsoft.com/office/drawing/2014/main" id="{24A075B6-11DB-4582-AA3F-AFFDA4BBC219}"/>
              </a:ext>
            </a:extLst>
          </p:cNvPr>
          <p:cNvSpPr/>
          <p:nvPr/>
        </p:nvSpPr>
        <p:spPr>
          <a:xfrm>
            <a:off x="3552093" y="-34209"/>
            <a:ext cx="8639908" cy="2087295"/>
          </a:xfrm>
          <a:custGeom>
            <a:avLst/>
            <a:gdLst>
              <a:gd name="connsiteX0" fmla="*/ 0 w 12192000"/>
              <a:gd name="connsiteY0" fmla="*/ 0 h 2087295"/>
              <a:gd name="connsiteX1" fmla="*/ 12192000 w 12192000"/>
              <a:gd name="connsiteY1" fmla="*/ 0 h 2087295"/>
              <a:gd name="connsiteX2" fmla="*/ 12192000 w 12192000"/>
              <a:gd name="connsiteY2" fmla="*/ 2087295 h 2087295"/>
              <a:gd name="connsiteX3" fmla="*/ 0 w 12192000"/>
              <a:gd name="connsiteY3" fmla="*/ 2087295 h 2087295"/>
              <a:gd name="connsiteX4" fmla="*/ 0 w 12192000"/>
              <a:gd name="connsiteY4" fmla="*/ 0 h 2087295"/>
              <a:gd name="connsiteX0" fmla="*/ 0 w 12192000"/>
              <a:gd name="connsiteY0" fmla="*/ 0 h 2087295"/>
              <a:gd name="connsiteX1" fmla="*/ 12192000 w 12192000"/>
              <a:gd name="connsiteY1" fmla="*/ 0 h 2087295"/>
              <a:gd name="connsiteX2" fmla="*/ 12192000 w 12192000"/>
              <a:gd name="connsiteY2" fmla="*/ 2087295 h 2087295"/>
              <a:gd name="connsiteX3" fmla="*/ 5539154 w 12192000"/>
              <a:gd name="connsiteY3" fmla="*/ 2087295 h 2087295"/>
              <a:gd name="connsiteX4" fmla="*/ 0 w 12192000"/>
              <a:gd name="connsiteY4" fmla="*/ 0 h 2087295"/>
              <a:gd name="connsiteX0" fmla="*/ 0 w 8639908"/>
              <a:gd name="connsiteY0" fmla="*/ 17585 h 2087295"/>
              <a:gd name="connsiteX1" fmla="*/ 8639908 w 8639908"/>
              <a:gd name="connsiteY1" fmla="*/ 0 h 2087295"/>
              <a:gd name="connsiteX2" fmla="*/ 8639908 w 8639908"/>
              <a:gd name="connsiteY2" fmla="*/ 2087295 h 2087295"/>
              <a:gd name="connsiteX3" fmla="*/ 1987062 w 8639908"/>
              <a:gd name="connsiteY3" fmla="*/ 2087295 h 2087295"/>
              <a:gd name="connsiteX4" fmla="*/ 0 w 8639908"/>
              <a:gd name="connsiteY4" fmla="*/ 17585 h 2087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908" h="2087295">
                <a:moveTo>
                  <a:pt x="0" y="17585"/>
                </a:moveTo>
                <a:lnTo>
                  <a:pt x="8639908" y="0"/>
                </a:lnTo>
                <a:lnTo>
                  <a:pt x="8639908" y="2087295"/>
                </a:lnTo>
                <a:lnTo>
                  <a:pt x="1987062" y="2087295"/>
                </a:lnTo>
                <a:lnTo>
                  <a:pt x="0" y="17585"/>
                </a:lnTo>
                <a:close/>
              </a:path>
            </a:pathLst>
          </a:custGeom>
          <a:solidFill>
            <a:srgbClr val="302A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Segoe UI"/>
              <a:ea typeface="+mn-ea"/>
              <a:cs typeface="+mn-cs"/>
            </a:endParaRPr>
          </a:p>
        </p:txBody>
      </p:sp>
      <p:sp>
        <p:nvSpPr>
          <p:cNvPr id="7" name="Title 14">
            <a:extLst>
              <a:ext uri="{FF2B5EF4-FFF2-40B4-BE49-F238E27FC236}">
                <a16:creationId xmlns:a16="http://schemas.microsoft.com/office/drawing/2014/main" id="{131E30F0-B9B4-4677-B243-D55BB83C914A}"/>
              </a:ext>
            </a:extLst>
          </p:cNvPr>
          <p:cNvSpPr txBox="1">
            <a:spLocks/>
          </p:cNvSpPr>
          <p:nvPr/>
        </p:nvSpPr>
        <p:spPr>
          <a:xfrm>
            <a:off x="6014386" y="694459"/>
            <a:ext cx="5767305"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Segoe UI"/>
              </a:rPr>
              <a:t>Upcoming Virtual Group Webinars</a:t>
            </a:r>
            <a:endParaRPr kumimoji="0" lang="en-US" sz="2000" b="0" i="0" u="none" strike="noStrike" kern="1200" cap="none" spc="0" normalizeH="0" baseline="0" noProof="0" dirty="0">
              <a:ln>
                <a:noFill/>
              </a:ln>
              <a:solidFill>
                <a:prstClr val="white"/>
              </a:solidFill>
              <a:effectLst/>
              <a:uLnTx/>
              <a:uFillTx/>
              <a:latin typeface="Segoe UI"/>
            </a:endParaRPr>
          </a:p>
        </p:txBody>
      </p:sp>
    </p:spTree>
    <p:extLst>
      <p:ext uri="{BB962C8B-B14F-4D97-AF65-F5344CB8AC3E}">
        <p14:creationId xmlns:p14="http://schemas.microsoft.com/office/powerpoint/2010/main" val="31217786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A5429A-27F7-4220-B91E-BBB9A5DF3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551" y="-766971"/>
            <a:ext cx="3548087" cy="3552818"/>
          </a:xfrm>
          <a:prstGeom prst="rect">
            <a:avLst/>
          </a:prstGeom>
        </p:spPr>
      </p:pic>
      <p:graphicFrame>
        <p:nvGraphicFramePr>
          <p:cNvPr id="2" name="Table 1">
            <a:extLst>
              <a:ext uri="{FF2B5EF4-FFF2-40B4-BE49-F238E27FC236}">
                <a16:creationId xmlns:a16="http://schemas.microsoft.com/office/drawing/2014/main" id="{FC71275B-D92A-49BC-9C85-BF3AE98BBEC2}"/>
              </a:ext>
            </a:extLst>
          </p:cNvPr>
          <p:cNvGraphicFramePr>
            <a:graphicFrameLocks noGrp="1"/>
          </p:cNvGraphicFramePr>
          <p:nvPr>
            <p:extLst>
              <p:ext uri="{D42A27DB-BD31-4B8C-83A1-F6EECF244321}">
                <p14:modId xmlns:p14="http://schemas.microsoft.com/office/powerpoint/2010/main" val="3447363553"/>
              </p:ext>
            </p:extLst>
          </p:nvPr>
        </p:nvGraphicFramePr>
        <p:xfrm>
          <a:off x="808112" y="2475781"/>
          <a:ext cx="10515600" cy="2958424"/>
        </p:xfrm>
        <a:graphic>
          <a:graphicData uri="http://schemas.openxmlformats.org/drawingml/2006/table">
            <a:tbl>
              <a:tblPr>
                <a:tableStyleId>{5C22544A-7EE6-4342-B048-85BDC9FD1C3A}</a:tableStyleId>
              </a:tblPr>
              <a:tblGrid>
                <a:gridCol w="1834678">
                  <a:extLst>
                    <a:ext uri="{9D8B030D-6E8A-4147-A177-3AD203B41FA5}">
                      <a16:colId xmlns:a16="http://schemas.microsoft.com/office/drawing/2014/main" val="3223277656"/>
                    </a:ext>
                  </a:extLst>
                </a:gridCol>
                <a:gridCol w="1161459">
                  <a:extLst>
                    <a:ext uri="{9D8B030D-6E8A-4147-A177-3AD203B41FA5}">
                      <a16:colId xmlns:a16="http://schemas.microsoft.com/office/drawing/2014/main" val="4190591231"/>
                    </a:ext>
                  </a:extLst>
                </a:gridCol>
                <a:gridCol w="1397479">
                  <a:extLst>
                    <a:ext uri="{9D8B030D-6E8A-4147-A177-3AD203B41FA5}">
                      <a16:colId xmlns:a16="http://schemas.microsoft.com/office/drawing/2014/main" val="2552046394"/>
                    </a:ext>
                  </a:extLst>
                </a:gridCol>
                <a:gridCol w="3485072">
                  <a:extLst>
                    <a:ext uri="{9D8B030D-6E8A-4147-A177-3AD203B41FA5}">
                      <a16:colId xmlns:a16="http://schemas.microsoft.com/office/drawing/2014/main" val="1047595949"/>
                    </a:ext>
                  </a:extLst>
                </a:gridCol>
                <a:gridCol w="2636912">
                  <a:extLst>
                    <a:ext uri="{9D8B030D-6E8A-4147-A177-3AD203B41FA5}">
                      <a16:colId xmlns:a16="http://schemas.microsoft.com/office/drawing/2014/main" val="4213739382"/>
                    </a:ext>
                  </a:extLst>
                </a:gridCol>
              </a:tblGrid>
              <a:tr h="334244">
                <a:tc>
                  <a:txBody>
                    <a:bodyPr/>
                    <a:lstStyle/>
                    <a:p>
                      <a:pPr algn="ctr" fontAlgn="b"/>
                      <a:r>
                        <a:rPr lang="en-CA" sz="1200" b="1" u="none" strike="noStrike" dirty="0">
                          <a:solidFill>
                            <a:schemeClr val="bg1"/>
                          </a:solidFill>
                          <a:effectLst/>
                        </a:rPr>
                        <a:t>Virtual Group</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a:solidFill>
                            <a:schemeClr val="bg1"/>
                          </a:solidFill>
                          <a:effectLst/>
                        </a:rPr>
                        <a:t>Meeting Date</a:t>
                      </a:r>
                      <a:endParaRPr lang="en-CA" sz="1200" b="1" i="0" u="none" strike="noStrike">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Time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Topic</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Website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extLst>
                  <a:ext uri="{0D108BD9-81ED-4DB2-BD59-A6C34878D82A}">
                    <a16:rowId xmlns:a16="http://schemas.microsoft.com/office/drawing/2014/main" val="2922634571"/>
                  </a:ext>
                </a:extLst>
              </a:tr>
              <a:tr h="656045">
                <a:tc>
                  <a:txBody>
                    <a:bodyPr/>
                    <a:lstStyle/>
                    <a:p>
                      <a:pPr algn="ctr" rtl="0" fontAlgn="ctr"/>
                      <a:r>
                        <a:rPr lang="en-US" sz="1000" b="0" i="0" u="none" strike="noStrike" dirty="0">
                          <a:solidFill>
                            <a:srgbClr val="000000"/>
                          </a:solidFill>
                          <a:effectLst/>
                          <a:latin typeface="Segoe"/>
                        </a:rPr>
                        <a:t>DevOps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Mar 21,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21:00 – 23:00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MVP Lightning Talks From the MVP Summit - Grant Fritchey</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devops.pass.org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3460306853"/>
                  </a:ext>
                </a:extLst>
              </a:tr>
              <a:tr h="656045">
                <a:tc>
                  <a:txBody>
                    <a:bodyPr/>
                    <a:lstStyle/>
                    <a:p>
                      <a:pPr algn="ctr" rtl="0" fontAlgn="ctr"/>
                      <a:r>
                        <a:rPr lang="en-US" sz="1000" b="0" i="0" u="none" strike="noStrike" dirty="0">
                          <a:solidFill>
                            <a:srgbClr val="00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Mar 19,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16:00 – 17:00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Administering Beyond the Speed of Light : Managing SQL Server with Ansible </a:t>
                      </a:r>
                    </a:p>
                    <a:p>
                      <a:pPr algn="ctr" rtl="0" fontAlgn="ctr"/>
                      <a:r>
                        <a:rPr lang="en-US" sz="1000" b="0" i="0" u="none" strike="noStrike" dirty="0">
                          <a:solidFill>
                            <a:srgbClr val="000000"/>
                          </a:solidFill>
                          <a:effectLst/>
                          <a:latin typeface="Segoe"/>
                        </a:rPr>
                        <a:t>- Brian </a:t>
                      </a:r>
                      <a:r>
                        <a:rPr lang="en-US" sz="1000" b="0" i="0" u="none" strike="noStrike" dirty="0" err="1">
                          <a:solidFill>
                            <a:srgbClr val="000000"/>
                          </a:solidFill>
                          <a:effectLst/>
                          <a:latin typeface="Segoe"/>
                        </a:rPr>
                        <a:t>Carrig</a:t>
                      </a:r>
                      <a:endParaRPr lang="en-US" sz="100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fundamentals.pass.org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29884617"/>
                  </a:ext>
                </a:extLst>
              </a:tr>
              <a:tr h="656045">
                <a:tc>
                  <a:txBody>
                    <a:bodyPr/>
                    <a:lstStyle/>
                    <a:p>
                      <a:pPr algn="ctr" rtl="0" fontAlgn="ctr"/>
                      <a:r>
                        <a:rPr lang="en-US" sz="1000" b="0" i="0" u="none" strike="noStrike" dirty="0">
                          <a:solidFill>
                            <a:srgbClr val="000000"/>
                          </a:solidFill>
                          <a:effectLst/>
                          <a:latin typeface="Segoe"/>
                        </a:rPr>
                        <a:t>Women in Technology</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Mar 12,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Women Talk Tech - Women in Tech Panel</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wit.pass.org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21745184"/>
                  </a:ext>
                </a:extLst>
              </a:tr>
              <a:tr h="656045">
                <a:tc>
                  <a:txBody>
                    <a:bodyPr/>
                    <a:lstStyle/>
                    <a:p>
                      <a:pPr algn="ctr" rtl="0" fontAlgn="ctr"/>
                      <a:r>
                        <a:rPr lang="en-US" sz="1000" b="0" i="0" u="none" strike="noStrike" dirty="0">
                          <a:solidFill>
                            <a:srgbClr val="000000"/>
                          </a:solidFill>
                          <a:effectLst/>
                          <a:latin typeface="Segoe"/>
                        </a:rPr>
                        <a:t>Global Italian</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Mar 20,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it-IT" sz="1000" b="0" i="0" u="none" strike="noStrike" dirty="0">
                          <a:solidFill>
                            <a:srgbClr val="000000"/>
                          </a:solidFill>
                          <a:effectLst/>
                          <a:latin typeface="Segoe"/>
                        </a:rPr>
                        <a:t>Mappe personalizzate in Power BI </a:t>
                      </a:r>
                    </a:p>
                    <a:p>
                      <a:pPr algn="ctr" rtl="0" fontAlgn="ctr"/>
                      <a:r>
                        <a:rPr lang="it-IT" sz="1000" b="0" i="0" u="none" strike="noStrike" dirty="0">
                          <a:solidFill>
                            <a:srgbClr val="000000"/>
                          </a:solidFill>
                          <a:effectLst/>
                          <a:latin typeface="Segoe"/>
                        </a:rPr>
                        <a:t>- Andrea Martorana Tusa</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globalitalian.pass.org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36305562"/>
                  </a:ext>
                </a:extLst>
              </a:tr>
            </a:tbl>
          </a:graphicData>
        </a:graphic>
      </p:graphicFrame>
      <p:sp>
        <p:nvSpPr>
          <p:cNvPr id="6" name="Rectangle 6">
            <a:extLst>
              <a:ext uri="{FF2B5EF4-FFF2-40B4-BE49-F238E27FC236}">
                <a16:creationId xmlns:a16="http://schemas.microsoft.com/office/drawing/2014/main" id="{24A075B6-11DB-4582-AA3F-AFFDA4BBC219}"/>
              </a:ext>
            </a:extLst>
          </p:cNvPr>
          <p:cNvSpPr/>
          <p:nvPr/>
        </p:nvSpPr>
        <p:spPr>
          <a:xfrm>
            <a:off x="3552093" y="-34209"/>
            <a:ext cx="8639908" cy="2087295"/>
          </a:xfrm>
          <a:custGeom>
            <a:avLst/>
            <a:gdLst>
              <a:gd name="connsiteX0" fmla="*/ 0 w 12192000"/>
              <a:gd name="connsiteY0" fmla="*/ 0 h 2087295"/>
              <a:gd name="connsiteX1" fmla="*/ 12192000 w 12192000"/>
              <a:gd name="connsiteY1" fmla="*/ 0 h 2087295"/>
              <a:gd name="connsiteX2" fmla="*/ 12192000 w 12192000"/>
              <a:gd name="connsiteY2" fmla="*/ 2087295 h 2087295"/>
              <a:gd name="connsiteX3" fmla="*/ 0 w 12192000"/>
              <a:gd name="connsiteY3" fmla="*/ 2087295 h 2087295"/>
              <a:gd name="connsiteX4" fmla="*/ 0 w 12192000"/>
              <a:gd name="connsiteY4" fmla="*/ 0 h 2087295"/>
              <a:gd name="connsiteX0" fmla="*/ 0 w 12192000"/>
              <a:gd name="connsiteY0" fmla="*/ 0 h 2087295"/>
              <a:gd name="connsiteX1" fmla="*/ 12192000 w 12192000"/>
              <a:gd name="connsiteY1" fmla="*/ 0 h 2087295"/>
              <a:gd name="connsiteX2" fmla="*/ 12192000 w 12192000"/>
              <a:gd name="connsiteY2" fmla="*/ 2087295 h 2087295"/>
              <a:gd name="connsiteX3" fmla="*/ 5539154 w 12192000"/>
              <a:gd name="connsiteY3" fmla="*/ 2087295 h 2087295"/>
              <a:gd name="connsiteX4" fmla="*/ 0 w 12192000"/>
              <a:gd name="connsiteY4" fmla="*/ 0 h 2087295"/>
              <a:gd name="connsiteX0" fmla="*/ 0 w 8639908"/>
              <a:gd name="connsiteY0" fmla="*/ 17585 h 2087295"/>
              <a:gd name="connsiteX1" fmla="*/ 8639908 w 8639908"/>
              <a:gd name="connsiteY1" fmla="*/ 0 h 2087295"/>
              <a:gd name="connsiteX2" fmla="*/ 8639908 w 8639908"/>
              <a:gd name="connsiteY2" fmla="*/ 2087295 h 2087295"/>
              <a:gd name="connsiteX3" fmla="*/ 1987062 w 8639908"/>
              <a:gd name="connsiteY3" fmla="*/ 2087295 h 2087295"/>
              <a:gd name="connsiteX4" fmla="*/ 0 w 8639908"/>
              <a:gd name="connsiteY4" fmla="*/ 17585 h 2087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908" h="2087295">
                <a:moveTo>
                  <a:pt x="0" y="17585"/>
                </a:moveTo>
                <a:lnTo>
                  <a:pt x="8639908" y="0"/>
                </a:lnTo>
                <a:lnTo>
                  <a:pt x="8639908" y="2087295"/>
                </a:lnTo>
                <a:lnTo>
                  <a:pt x="1987062" y="2087295"/>
                </a:lnTo>
                <a:lnTo>
                  <a:pt x="0" y="17585"/>
                </a:lnTo>
                <a:close/>
              </a:path>
            </a:pathLst>
          </a:custGeom>
          <a:solidFill>
            <a:srgbClr val="302A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Segoe UI"/>
              <a:ea typeface="+mn-ea"/>
              <a:cs typeface="+mn-cs"/>
            </a:endParaRPr>
          </a:p>
        </p:txBody>
      </p:sp>
      <p:sp>
        <p:nvSpPr>
          <p:cNvPr id="7" name="Title 14">
            <a:extLst>
              <a:ext uri="{FF2B5EF4-FFF2-40B4-BE49-F238E27FC236}">
                <a16:creationId xmlns:a16="http://schemas.microsoft.com/office/drawing/2014/main" id="{131E30F0-B9B4-4677-B243-D55BB83C914A}"/>
              </a:ext>
            </a:extLst>
          </p:cNvPr>
          <p:cNvSpPr txBox="1">
            <a:spLocks/>
          </p:cNvSpPr>
          <p:nvPr/>
        </p:nvSpPr>
        <p:spPr>
          <a:xfrm>
            <a:off x="6014386" y="694459"/>
            <a:ext cx="5767305"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Segoe UI"/>
              </a:rPr>
              <a:t>Upcoming Virtual Group Webinars</a:t>
            </a:r>
            <a:endParaRPr kumimoji="0" lang="en-US" sz="2000" b="0" i="0" u="none" strike="noStrike" kern="1200" cap="none" spc="0" normalizeH="0" baseline="0" noProof="0" dirty="0">
              <a:ln>
                <a:noFill/>
              </a:ln>
              <a:solidFill>
                <a:prstClr val="white"/>
              </a:solidFill>
              <a:effectLst/>
              <a:uLnTx/>
              <a:uFillTx/>
              <a:latin typeface="Segoe UI"/>
            </a:endParaRPr>
          </a:p>
        </p:txBody>
      </p:sp>
    </p:spTree>
    <p:extLst>
      <p:ext uri="{BB962C8B-B14F-4D97-AF65-F5344CB8AC3E}">
        <p14:creationId xmlns:p14="http://schemas.microsoft.com/office/powerpoint/2010/main" val="1637888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1C94-8FA5-D045-9448-99F7ED61AB34}"/>
              </a:ext>
            </a:extLst>
          </p:cNvPr>
          <p:cNvSpPr>
            <a:spLocks noGrp="1"/>
          </p:cNvSpPr>
          <p:nvPr>
            <p:ph type="title"/>
          </p:nvPr>
        </p:nvSpPr>
        <p:spPr>
          <a:xfrm>
            <a:off x="416993" y="391886"/>
            <a:ext cx="11308283" cy="1010735"/>
          </a:xfrm>
        </p:spPr>
        <p:txBody>
          <a:bodyPr/>
          <a:lstStyle/>
          <a:p>
            <a:pPr>
              <a:lnSpc>
                <a:spcPts val="4000"/>
              </a:lnSpc>
            </a:pPr>
            <a:r>
              <a:rPr lang="en-US" sz="4000" dirty="0"/>
              <a:t>PASS Marathon: Achieving AI Analytics</a:t>
            </a:r>
            <a:br>
              <a:rPr lang="en-US" dirty="0"/>
            </a:br>
            <a:r>
              <a:rPr lang="en-US" sz="3200" b="1" dirty="0">
                <a:solidFill>
                  <a:schemeClr val="accent2"/>
                </a:solidFill>
                <a:latin typeface="Segoe UI Semibold" panose="020B0502040204020203" pitchFamily="34" charset="0"/>
                <a:cs typeface="Segoe UI Semibold" panose="020B0502040204020203" pitchFamily="34" charset="0"/>
              </a:rPr>
              <a:t>Call for Speakers is Open!</a:t>
            </a:r>
            <a:endParaRPr lang="en-US" sz="3200" dirty="0"/>
          </a:p>
        </p:txBody>
      </p:sp>
      <p:sp>
        <p:nvSpPr>
          <p:cNvPr id="4" name="Text Placeholder 3">
            <a:extLst>
              <a:ext uri="{FF2B5EF4-FFF2-40B4-BE49-F238E27FC236}">
                <a16:creationId xmlns:a16="http://schemas.microsoft.com/office/drawing/2014/main" id="{B4E45598-B057-614A-93FA-D203DEB22107}"/>
              </a:ext>
            </a:extLst>
          </p:cNvPr>
          <p:cNvSpPr>
            <a:spLocks noGrp="1"/>
          </p:cNvSpPr>
          <p:nvPr>
            <p:ph type="body" sz="quarter" idx="21"/>
          </p:nvPr>
        </p:nvSpPr>
        <p:spPr>
          <a:xfrm>
            <a:off x="416995" y="1994735"/>
            <a:ext cx="9354405" cy="2907536"/>
          </a:xfrm>
        </p:spPr>
        <p:txBody>
          <a:bodyPr/>
          <a:lstStyle/>
          <a:p>
            <a:r>
              <a:rPr lang="en-CA" sz="2133" dirty="0"/>
              <a:t>The PASS Marathon: Achieving AI Analytics Call for Speakers is now open and we’re looking for Analytics experts to share real-world examples of implementing AI into your workflow, reporting, and visualizations. </a:t>
            </a:r>
          </a:p>
          <a:p>
            <a:r>
              <a:rPr lang="en-CA" sz="2133" dirty="0"/>
              <a:t> </a:t>
            </a:r>
          </a:p>
          <a:p>
            <a:r>
              <a:rPr lang="en-CA" sz="2133" dirty="0"/>
              <a:t>Whether you’re a seasoned speaker or looking for an opportunity to present your first session, submit your abstract today!</a:t>
            </a:r>
            <a:endParaRPr lang="en-US" sz="2133" dirty="0"/>
          </a:p>
        </p:txBody>
      </p:sp>
      <p:sp>
        <p:nvSpPr>
          <p:cNvPr id="12" name="Rectangle 11">
            <a:extLst>
              <a:ext uri="{FF2B5EF4-FFF2-40B4-BE49-F238E27FC236}">
                <a16:creationId xmlns:a16="http://schemas.microsoft.com/office/drawing/2014/main" id="{82E85DD6-2A60-4A2D-8735-36E5994D338B}"/>
              </a:ext>
            </a:extLst>
          </p:cNvPr>
          <p:cNvSpPr/>
          <p:nvPr/>
        </p:nvSpPr>
        <p:spPr>
          <a:xfrm>
            <a:off x="1794644" y="5713111"/>
            <a:ext cx="8746293" cy="748795"/>
          </a:xfrm>
          <a:prstGeom prst="rect">
            <a:avLst/>
          </a:prstGeom>
        </p:spPr>
        <p:txBody>
          <a:bodyPr wrap="square">
            <a:spAutoFit/>
          </a:bodyPr>
          <a:lstStyle/>
          <a:p>
            <a:r>
              <a:rPr lang="en-CA" sz="2133" b="1" dirty="0"/>
              <a:t>Submit Now</a:t>
            </a:r>
          </a:p>
          <a:p>
            <a:r>
              <a:rPr lang="en-CA" sz="2133" dirty="0"/>
              <a:t>pass.org</a:t>
            </a:r>
            <a:r>
              <a:rPr lang="en-US" sz="2133" dirty="0"/>
              <a:t>/marathon/2019/</a:t>
            </a:r>
            <a:r>
              <a:rPr lang="en-US" sz="2133" dirty="0" err="1"/>
              <a:t>aaa</a:t>
            </a:r>
            <a:r>
              <a:rPr lang="en-US" sz="2133" dirty="0"/>
              <a:t>/Speakers/CallforSpeakers.aspx</a:t>
            </a:r>
            <a:endParaRPr lang="en-CA" sz="2133" dirty="0"/>
          </a:p>
        </p:txBody>
      </p:sp>
      <p:pic>
        <p:nvPicPr>
          <p:cNvPr id="7" name="Picture 6" descr="A close up of a sign&#10;&#10;Description generated with very high confidence">
            <a:extLst>
              <a:ext uri="{FF2B5EF4-FFF2-40B4-BE49-F238E27FC236}">
                <a16:creationId xmlns:a16="http://schemas.microsoft.com/office/drawing/2014/main" id="{6D269BC3-46F4-45CB-813E-103D94C28ED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70507" y="-100508"/>
            <a:ext cx="2521493" cy="2521493"/>
          </a:xfrm>
          <a:prstGeom prst="rect">
            <a:avLst/>
          </a:prstGeom>
        </p:spPr>
      </p:pic>
      <p:pic>
        <p:nvPicPr>
          <p:cNvPr id="10" name="Picture 9">
            <a:extLst>
              <a:ext uri="{FF2B5EF4-FFF2-40B4-BE49-F238E27FC236}">
                <a16:creationId xmlns:a16="http://schemas.microsoft.com/office/drawing/2014/main" id="{6ECB2875-7C6C-42D5-8806-F8BB4A1542B8}"/>
              </a:ext>
            </a:extLst>
          </p:cNvPr>
          <p:cNvPicPr>
            <a:picLocks noChangeAspect="1"/>
          </p:cNvPicPr>
          <p:nvPr/>
        </p:nvPicPr>
        <p:blipFill>
          <a:blip r:embed="rId3"/>
          <a:stretch>
            <a:fillRect/>
          </a:stretch>
        </p:blipFill>
        <p:spPr>
          <a:xfrm>
            <a:off x="499472" y="5199017"/>
            <a:ext cx="1289547" cy="1305871"/>
          </a:xfrm>
          <a:prstGeom prst="rect">
            <a:avLst/>
          </a:prstGeom>
        </p:spPr>
      </p:pic>
    </p:spTree>
    <p:extLst>
      <p:ext uri="{BB962C8B-B14F-4D97-AF65-F5344CB8AC3E}">
        <p14:creationId xmlns:p14="http://schemas.microsoft.com/office/powerpoint/2010/main" val="3493029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1C94-8FA5-D045-9448-99F7ED61AB34}"/>
              </a:ext>
            </a:extLst>
          </p:cNvPr>
          <p:cNvSpPr>
            <a:spLocks noGrp="1"/>
          </p:cNvSpPr>
          <p:nvPr>
            <p:ph type="title"/>
          </p:nvPr>
        </p:nvSpPr>
        <p:spPr/>
        <p:txBody>
          <a:bodyPr/>
          <a:lstStyle/>
          <a:p>
            <a:pPr algn="l"/>
            <a:r>
              <a:rPr lang="en-US" sz="4800" dirty="0"/>
              <a:t>Microsoft Roadshow</a:t>
            </a:r>
            <a:br>
              <a:rPr lang="en-US" dirty="0"/>
            </a:br>
            <a:r>
              <a:rPr lang="en-US" sz="3200" b="1" dirty="0">
                <a:solidFill>
                  <a:schemeClr val="accent2"/>
                </a:solidFill>
                <a:latin typeface="Segoe UI Semibold" panose="020B0502040204020203" pitchFamily="34" charset="0"/>
                <a:cs typeface="Segoe UI Semibold" panose="020B0502040204020203" pitchFamily="34" charset="0"/>
              </a:rPr>
              <a:t>SQL Server and Azure Data Services</a:t>
            </a:r>
            <a:endParaRPr lang="en-US" sz="3200" dirty="0"/>
          </a:p>
        </p:txBody>
      </p:sp>
      <p:sp>
        <p:nvSpPr>
          <p:cNvPr id="4" name="Text Placeholder 3">
            <a:extLst>
              <a:ext uri="{FF2B5EF4-FFF2-40B4-BE49-F238E27FC236}">
                <a16:creationId xmlns:a16="http://schemas.microsoft.com/office/drawing/2014/main" id="{B4E45598-B057-614A-93FA-D203DEB22107}"/>
              </a:ext>
            </a:extLst>
          </p:cNvPr>
          <p:cNvSpPr>
            <a:spLocks noGrp="1"/>
          </p:cNvSpPr>
          <p:nvPr>
            <p:ph type="body" sz="quarter" idx="21"/>
          </p:nvPr>
        </p:nvSpPr>
        <p:spPr>
          <a:xfrm>
            <a:off x="416985" y="2240405"/>
            <a:ext cx="10547108" cy="2907536"/>
          </a:xfrm>
        </p:spPr>
        <p:txBody>
          <a:bodyPr/>
          <a:lstStyle/>
          <a:p>
            <a:pPr>
              <a:spcBef>
                <a:spcPts val="0"/>
              </a:spcBef>
            </a:pPr>
            <a:r>
              <a:rPr lang="en-US" sz="1867" dirty="0"/>
              <a:t>Register for a SQL Server and Azure Data Services free event near you! Hear SQL Server Engineering leaders and event partners share new innovations in SQL Server 2019, Azure Data Services, hardware and services, Linux, and more!</a:t>
            </a:r>
          </a:p>
          <a:p>
            <a:pPr>
              <a:spcBef>
                <a:spcPts val="0"/>
              </a:spcBef>
            </a:pPr>
            <a:endParaRPr lang="en-US" sz="1867" dirty="0"/>
          </a:p>
          <a:p>
            <a:pPr>
              <a:spcBef>
                <a:spcPts val="0"/>
              </a:spcBef>
            </a:pPr>
            <a:r>
              <a:rPr lang="en-US" sz="1867" dirty="0"/>
              <a:t>Join Microsoft leadership and event partners as they share why data investment is so critical to your digital transformation, and how you can harness data and AI to take the lead in your industry. You’ll even have the opportunity to network with industry peers and take part in executive briefings with senior Microsoft leadership.</a:t>
            </a:r>
          </a:p>
        </p:txBody>
      </p:sp>
      <p:sp>
        <p:nvSpPr>
          <p:cNvPr id="12" name="Rectangle 11">
            <a:extLst>
              <a:ext uri="{FF2B5EF4-FFF2-40B4-BE49-F238E27FC236}">
                <a16:creationId xmlns:a16="http://schemas.microsoft.com/office/drawing/2014/main" id="{82E85DD6-2A60-4A2D-8735-36E5994D338B}"/>
              </a:ext>
            </a:extLst>
          </p:cNvPr>
          <p:cNvSpPr/>
          <p:nvPr/>
        </p:nvSpPr>
        <p:spPr>
          <a:xfrm>
            <a:off x="1722854" y="5494386"/>
            <a:ext cx="8746293" cy="748795"/>
          </a:xfrm>
          <a:prstGeom prst="rect">
            <a:avLst/>
          </a:prstGeom>
        </p:spPr>
        <p:txBody>
          <a:bodyPr wrap="square">
            <a:spAutoFit/>
          </a:bodyPr>
          <a:lstStyle/>
          <a:p>
            <a:r>
              <a:rPr lang="en-CA" sz="2133" b="1" dirty="0"/>
              <a:t>Learn More</a:t>
            </a:r>
          </a:p>
          <a:p>
            <a:r>
              <a:rPr lang="en-CA" sz="2133" dirty="0"/>
              <a:t>aka.ms/sql19roadshow</a:t>
            </a:r>
          </a:p>
        </p:txBody>
      </p:sp>
      <p:pic>
        <p:nvPicPr>
          <p:cNvPr id="13" name="Picture 12">
            <a:extLst>
              <a:ext uri="{FF2B5EF4-FFF2-40B4-BE49-F238E27FC236}">
                <a16:creationId xmlns:a16="http://schemas.microsoft.com/office/drawing/2014/main" id="{2E7C1E6E-BDAA-4111-915F-0F6420C49A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984" y="4968212"/>
            <a:ext cx="1305872" cy="1305872"/>
          </a:xfrm>
          <a:prstGeom prst="rect">
            <a:avLst/>
          </a:prstGeom>
        </p:spPr>
      </p:pic>
      <p:pic>
        <p:nvPicPr>
          <p:cNvPr id="14" name="Picture 2" descr="Image result for microsoft logo">
            <a:extLst>
              <a:ext uri="{FF2B5EF4-FFF2-40B4-BE49-F238E27FC236}">
                <a16:creationId xmlns:a16="http://schemas.microsoft.com/office/drawing/2014/main" id="{561384F9-535D-4E68-93DC-AD2F0E18E97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24003" r="9853"/>
          <a:stretch/>
        </p:blipFill>
        <p:spPr bwMode="auto">
          <a:xfrm>
            <a:off x="8621009" y="502685"/>
            <a:ext cx="3153999" cy="981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8549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EF47FD-1E8C-B045-82ED-4BF04CED7D67}"/>
              </a:ext>
            </a:extLst>
          </p:cNvPr>
          <p:cNvSpPr>
            <a:spLocks noGrp="1"/>
          </p:cNvSpPr>
          <p:nvPr>
            <p:ph type="title"/>
          </p:nvPr>
        </p:nvSpPr>
        <p:spPr/>
        <p:txBody>
          <a:bodyPr/>
          <a:lstStyle/>
          <a:p>
            <a:r>
              <a:rPr lang="en-US" sz="4267" dirty="0"/>
              <a:t>Upcoming </a:t>
            </a:r>
            <a:r>
              <a:rPr lang="en-US" sz="4267" dirty="0" err="1"/>
              <a:t>SQLSaturdays</a:t>
            </a:r>
            <a:endParaRPr lang="en-US" sz="4267" dirty="0"/>
          </a:p>
        </p:txBody>
      </p:sp>
      <p:pic>
        <p:nvPicPr>
          <p:cNvPr id="6" name="Picture 5">
            <a:extLst>
              <a:ext uri="{FF2B5EF4-FFF2-40B4-BE49-F238E27FC236}">
                <a16:creationId xmlns:a16="http://schemas.microsoft.com/office/drawing/2014/main" id="{82BB9ACE-2B45-3646-97CF-70197823257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59454" y="2539836"/>
            <a:ext cx="5801545" cy="3867697"/>
          </a:xfrm>
          <a:prstGeom prst="rect">
            <a:avLst/>
          </a:prstGeom>
          <a:effectLst/>
        </p:spPr>
      </p:pic>
      <p:sp>
        <p:nvSpPr>
          <p:cNvPr id="16" name="Rectangle 15">
            <a:extLst>
              <a:ext uri="{FF2B5EF4-FFF2-40B4-BE49-F238E27FC236}">
                <a16:creationId xmlns:a16="http://schemas.microsoft.com/office/drawing/2014/main" id="{E7205BC4-1D4C-214F-87A8-516591B503FF}"/>
              </a:ext>
            </a:extLst>
          </p:cNvPr>
          <p:cNvSpPr/>
          <p:nvPr/>
        </p:nvSpPr>
        <p:spPr>
          <a:xfrm>
            <a:off x="7310037" y="1877800"/>
            <a:ext cx="4678423" cy="2893100"/>
          </a:xfrm>
          <a:prstGeom prst="rect">
            <a:avLst/>
          </a:prstGeom>
        </p:spPr>
        <p:txBody>
          <a:bodyPr wrap="square">
            <a:spAutoFit/>
          </a:bodyPr>
          <a:lstStyle/>
          <a:p>
            <a:r>
              <a:rPr lang="en-US" sz="1400" dirty="0">
                <a:solidFill>
                  <a:schemeClr val="tx2"/>
                </a:solidFill>
              </a:rPr>
              <a:t>#837    Winnipeg – Mar 02, 2019</a:t>
            </a:r>
          </a:p>
          <a:p>
            <a:r>
              <a:rPr lang="en-US" sz="1400" dirty="0">
                <a:solidFill>
                  <a:schemeClr val="tx2"/>
                </a:solidFill>
              </a:rPr>
              <a:t>#826    Victoria – Mar 16, 2019</a:t>
            </a:r>
          </a:p>
          <a:p>
            <a:r>
              <a:rPr lang="en-US" sz="1400" dirty="0">
                <a:solidFill>
                  <a:schemeClr val="tx2"/>
                </a:solidFill>
              </a:rPr>
              <a:t>#825    Chicago – Mar 23, 2019</a:t>
            </a:r>
          </a:p>
          <a:p>
            <a:r>
              <a:rPr lang="en-US" sz="1400" dirty="0">
                <a:solidFill>
                  <a:schemeClr val="tx2"/>
                </a:solidFill>
              </a:rPr>
              <a:t>#859    Tampa – Mar 23, 2019</a:t>
            </a:r>
          </a:p>
          <a:p>
            <a:r>
              <a:rPr lang="en-US" sz="1400" dirty="0">
                <a:solidFill>
                  <a:schemeClr val="tx2"/>
                </a:solidFill>
              </a:rPr>
              <a:t>#822    Spokane – Mar 23, 2019</a:t>
            </a:r>
          </a:p>
          <a:p>
            <a:r>
              <a:rPr lang="en-US" sz="1400" dirty="0">
                <a:solidFill>
                  <a:schemeClr val="tx2"/>
                </a:solidFill>
              </a:rPr>
              <a:t>#846    Richmond – Mar 30, 2019</a:t>
            </a:r>
          </a:p>
          <a:p>
            <a:r>
              <a:rPr lang="en-US" sz="1400" dirty="0">
                <a:solidFill>
                  <a:schemeClr val="tx2"/>
                </a:solidFill>
              </a:rPr>
              <a:t>#827    Cincinnati – Mar 30, 2019</a:t>
            </a:r>
          </a:p>
          <a:p>
            <a:r>
              <a:rPr lang="en-US" sz="1400" dirty="0">
                <a:solidFill>
                  <a:schemeClr val="tx2"/>
                </a:solidFill>
              </a:rPr>
              <a:t>#813    Boston – BI Edition – Mar 30, 2019</a:t>
            </a:r>
          </a:p>
          <a:p>
            <a:r>
              <a:rPr lang="en-CA" sz="1400" dirty="0">
                <a:solidFill>
                  <a:schemeClr val="tx2"/>
                </a:solidFill>
              </a:rPr>
              <a:t>#</a:t>
            </a:r>
            <a:r>
              <a:rPr lang="en-US" sz="1400" dirty="0">
                <a:solidFill>
                  <a:schemeClr val="tx2"/>
                </a:solidFill>
              </a:rPr>
              <a:t>842    Madison – Apr 06, 2019</a:t>
            </a:r>
          </a:p>
          <a:p>
            <a:r>
              <a:rPr lang="en-CA" sz="1400" dirty="0">
                <a:solidFill>
                  <a:schemeClr val="tx2"/>
                </a:solidFill>
              </a:rPr>
              <a:t>#</a:t>
            </a:r>
            <a:r>
              <a:rPr lang="en-US" sz="1400" dirty="0">
                <a:solidFill>
                  <a:schemeClr val="tx2"/>
                </a:solidFill>
              </a:rPr>
              <a:t>830    Colorado Springs – Apr 06, 2019</a:t>
            </a:r>
          </a:p>
          <a:p>
            <a:r>
              <a:rPr lang="en-CA" sz="1400" dirty="0">
                <a:solidFill>
                  <a:schemeClr val="tx2"/>
                </a:solidFill>
              </a:rPr>
              <a:t>#</a:t>
            </a:r>
            <a:r>
              <a:rPr lang="en-US" sz="1400" dirty="0">
                <a:solidFill>
                  <a:schemeClr val="tx2"/>
                </a:solidFill>
              </a:rPr>
              <a:t>843    Québec – Apr 12, 2019</a:t>
            </a:r>
          </a:p>
          <a:p>
            <a:r>
              <a:rPr lang="en-CA" sz="1400" dirty="0">
                <a:solidFill>
                  <a:schemeClr val="tx2"/>
                </a:solidFill>
              </a:rPr>
              <a:t>#</a:t>
            </a:r>
            <a:r>
              <a:rPr lang="en-US" sz="1400" dirty="0">
                <a:solidFill>
                  <a:schemeClr val="tx2"/>
                </a:solidFill>
              </a:rPr>
              <a:t>847    Orange County – Apr 13, 2019</a:t>
            </a:r>
          </a:p>
          <a:p>
            <a:endParaRPr lang="en-US" sz="1400" dirty="0">
              <a:solidFill>
                <a:schemeClr val="tx2"/>
              </a:solidFill>
            </a:endParaRPr>
          </a:p>
        </p:txBody>
      </p:sp>
      <p:sp>
        <p:nvSpPr>
          <p:cNvPr id="19" name="Rectangle 18">
            <a:extLst>
              <a:ext uri="{FF2B5EF4-FFF2-40B4-BE49-F238E27FC236}">
                <a16:creationId xmlns:a16="http://schemas.microsoft.com/office/drawing/2014/main" id="{40BB6CA1-D02E-504E-A03A-0D8556CB58B6}"/>
              </a:ext>
            </a:extLst>
          </p:cNvPr>
          <p:cNvSpPr/>
          <p:nvPr/>
        </p:nvSpPr>
        <p:spPr>
          <a:xfrm>
            <a:off x="7310037" y="1542556"/>
            <a:ext cx="3681297" cy="420564"/>
          </a:xfrm>
          <a:prstGeom prst="rect">
            <a:avLst/>
          </a:prstGeom>
        </p:spPr>
        <p:txBody>
          <a:bodyPr wrap="square">
            <a:spAutoFit/>
          </a:bodyPr>
          <a:lstStyle/>
          <a:p>
            <a:r>
              <a:rPr lang="en-US" sz="2133" b="1" dirty="0">
                <a:solidFill>
                  <a:schemeClr val="accent2"/>
                </a:solidFill>
                <a:latin typeface="Segoe UI Semibold" panose="020B0502040204020203" pitchFamily="34" charset="0"/>
                <a:cs typeface="Segoe UI Semibold" panose="020B0502040204020203" pitchFamily="34" charset="0"/>
              </a:rPr>
              <a:t>US/Canada</a:t>
            </a:r>
          </a:p>
        </p:txBody>
      </p:sp>
      <p:pic>
        <p:nvPicPr>
          <p:cNvPr id="11" name="Picture 10">
            <a:extLst>
              <a:ext uri="{FF2B5EF4-FFF2-40B4-BE49-F238E27FC236}">
                <a16:creationId xmlns:a16="http://schemas.microsoft.com/office/drawing/2014/main" id="{1083481F-C1E8-412D-A8A3-142EEE5BF2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85220" y="-162204"/>
            <a:ext cx="2089787" cy="2089787"/>
          </a:xfrm>
          <a:prstGeom prst="rect">
            <a:avLst/>
          </a:prstGeom>
        </p:spPr>
      </p:pic>
      <p:sp>
        <p:nvSpPr>
          <p:cNvPr id="18" name="Oval 17">
            <a:extLst>
              <a:ext uri="{FF2B5EF4-FFF2-40B4-BE49-F238E27FC236}">
                <a16:creationId xmlns:a16="http://schemas.microsoft.com/office/drawing/2014/main" id="{81FFE60E-9C7C-47A5-9940-D227293CFDF7}"/>
              </a:ext>
            </a:extLst>
          </p:cNvPr>
          <p:cNvSpPr/>
          <p:nvPr/>
        </p:nvSpPr>
        <p:spPr>
          <a:xfrm>
            <a:off x="1319092" y="3892543"/>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2" name="Oval 21">
            <a:extLst>
              <a:ext uri="{FF2B5EF4-FFF2-40B4-BE49-F238E27FC236}">
                <a16:creationId xmlns:a16="http://schemas.microsoft.com/office/drawing/2014/main" id="{7355C649-B018-40CA-A32A-D721505B43F9}"/>
              </a:ext>
            </a:extLst>
          </p:cNvPr>
          <p:cNvSpPr/>
          <p:nvPr/>
        </p:nvSpPr>
        <p:spPr>
          <a:xfrm>
            <a:off x="1756767" y="3802983"/>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3" name="Oval 22">
            <a:extLst>
              <a:ext uri="{FF2B5EF4-FFF2-40B4-BE49-F238E27FC236}">
                <a16:creationId xmlns:a16="http://schemas.microsoft.com/office/drawing/2014/main" id="{5C2C24E6-D829-481E-8B51-426EA3607245}"/>
              </a:ext>
            </a:extLst>
          </p:cNvPr>
          <p:cNvSpPr/>
          <p:nvPr/>
        </p:nvSpPr>
        <p:spPr>
          <a:xfrm>
            <a:off x="1874591" y="3927640"/>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6" name="Oval 25">
            <a:extLst>
              <a:ext uri="{FF2B5EF4-FFF2-40B4-BE49-F238E27FC236}">
                <a16:creationId xmlns:a16="http://schemas.microsoft.com/office/drawing/2014/main" id="{C88F0E85-5B6F-4A48-BC5F-1E187A3D0E71}"/>
              </a:ext>
            </a:extLst>
          </p:cNvPr>
          <p:cNvSpPr/>
          <p:nvPr/>
        </p:nvSpPr>
        <p:spPr>
          <a:xfrm>
            <a:off x="2788991" y="3451412"/>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9" name="Oval 28">
            <a:extLst>
              <a:ext uri="{FF2B5EF4-FFF2-40B4-BE49-F238E27FC236}">
                <a16:creationId xmlns:a16="http://schemas.microsoft.com/office/drawing/2014/main" id="{4B7EC13B-CC79-49F8-A359-E5A3137EB02E}"/>
              </a:ext>
            </a:extLst>
          </p:cNvPr>
          <p:cNvSpPr/>
          <p:nvPr/>
        </p:nvSpPr>
        <p:spPr>
          <a:xfrm>
            <a:off x="1992415" y="4351241"/>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dirty="0"/>
          </a:p>
        </p:txBody>
      </p:sp>
      <p:sp>
        <p:nvSpPr>
          <p:cNvPr id="30" name="Oval 29">
            <a:extLst>
              <a:ext uri="{FF2B5EF4-FFF2-40B4-BE49-F238E27FC236}">
                <a16:creationId xmlns:a16="http://schemas.microsoft.com/office/drawing/2014/main" id="{75BB4940-9C68-498E-BCB2-C16CE8091A29}"/>
              </a:ext>
            </a:extLst>
          </p:cNvPr>
          <p:cNvSpPr/>
          <p:nvPr/>
        </p:nvSpPr>
        <p:spPr>
          <a:xfrm>
            <a:off x="1436916" y="3953764"/>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1" name="Oval 30">
            <a:extLst>
              <a:ext uri="{FF2B5EF4-FFF2-40B4-BE49-F238E27FC236}">
                <a16:creationId xmlns:a16="http://schemas.microsoft.com/office/drawing/2014/main" id="{11F25355-0D4E-4FC1-8CF7-732EFE9FCA55}"/>
              </a:ext>
            </a:extLst>
          </p:cNvPr>
          <p:cNvSpPr/>
          <p:nvPr/>
        </p:nvSpPr>
        <p:spPr>
          <a:xfrm>
            <a:off x="2363541" y="5110508"/>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2" name="Oval 31">
            <a:extLst>
              <a:ext uri="{FF2B5EF4-FFF2-40B4-BE49-F238E27FC236}">
                <a16:creationId xmlns:a16="http://schemas.microsoft.com/office/drawing/2014/main" id="{5CEF476A-BEDA-4832-A8F9-27B30998472A}"/>
              </a:ext>
            </a:extLst>
          </p:cNvPr>
          <p:cNvSpPr/>
          <p:nvPr/>
        </p:nvSpPr>
        <p:spPr>
          <a:xfrm>
            <a:off x="2077791" y="4092736"/>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4" name="Oval 33">
            <a:extLst>
              <a:ext uri="{FF2B5EF4-FFF2-40B4-BE49-F238E27FC236}">
                <a16:creationId xmlns:a16="http://schemas.microsoft.com/office/drawing/2014/main" id="{1C75A8E9-4ED0-44F6-B39F-043049359E1A}"/>
              </a:ext>
            </a:extLst>
          </p:cNvPr>
          <p:cNvSpPr/>
          <p:nvPr/>
        </p:nvSpPr>
        <p:spPr>
          <a:xfrm>
            <a:off x="1959967" y="4016997"/>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5" name="Oval 34">
            <a:extLst>
              <a:ext uri="{FF2B5EF4-FFF2-40B4-BE49-F238E27FC236}">
                <a16:creationId xmlns:a16="http://schemas.microsoft.com/office/drawing/2014/main" id="{9F02C449-782C-4AB0-AF6D-AD5F1E3C2538}"/>
              </a:ext>
            </a:extLst>
          </p:cNvPr>
          <p:cNvSpPr/>
          <p:nvPr/>
        </p:nvSpPr>
        <p:spPr>
          <a:xfrm>
            <a:off x="2137424" y="3970293"/>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9" name="Rectangle 38">
            <a:extLst>
              <a:ext uri="{FF2B5EF4-FFF2-40B4-BE49-F238E27FC236}">
                <a16:creationId xmlns:a16="http://schemas.microsoft.com/office/drawing/2014/main" id="{F74F144D-4448-4D29-9004-4140388A5DE1}"/>
              </a:ext>
            </a:extLst>
          </p:cNvPr>
          <p:cNvSpPr/>
          <p:nvPr/>
        </p:nvSpPr>
        <p:spPr>
          <a:xfrm>
            <a:off x="7297443" y="4838696"/>
            <a:ext cx="4678423" cy="738664"/>
          </a:xfrm>
          <a:prstGeom prst="rect">
            <a:avLst/>
          </a:prstGeom>
        </p:spPr>
        <p:txBody>
          <a:bodyPr wrap="square">
            <a:spAutoFit/>
          </a:bodyPr>
          <a:lstStyle/>
          <a:p>
            <a:r>
              <a:rPr lang="en-US" sz="1400" dirty="0">
                <a:solidFill>
                  <a:schemeClr val="tx2"/>
                </a:solidFill>
              </a:rPr>
              <a:t>#819    Brasilia – Mar 30, 2019</a:t>
            </a:r>
          </a:p>
          <a:p>
            <a:r>
              <a:rPr lang="en-CA" sz="1400" dirty="0">
                <a:solidFill>
                  <a:schemeClr val="tx2"/>
                </a:solidFill>
              </a:rPr>
              <a:t>#</a:t>
            </a:r>
            <a:r>
              <a:rPr lang="en-US" sz="1400" dirty="0">
                <a:solidFill>
                  <a:schemeClr val="tx2"/>
                </a:solidFill>
              </a:rPr>
              <a:t>817    Joinville – Apr 06, 2019</a:t>
            </a:r>
          </a:p>
          <a:p>
            <a:r>
              <a:rPr lang="en-CA" sz="1400" dirty="0">
                <a:solidFill>
                  <a:schemeClr val="tx2"/>
                </a:solidFill>
              </a:rPr>
              <a:t>#</a:t>
            </a:r>
            <a:r>
              <a:rPr lang="en-US" sz="1400" dirty="0">
                <a:solidFill>
                  <a:schemeClr val="tx2"/>
                </a:solidFill>
              </a:rPr>
              <a:t>813    Santiago – Apr 13, 2019</a:t>
            </a:r>
          </a:p>
        </p:txBody>
      </p:sp>
      <p:sp>
        <p:nvSpPr>
          <p:cNvPr id="40" name="Rectangle 39">
            <a:extLst>
              <a:ext uri="{FF2B5EF4-FFF2-40B4-BE49-F238E27FC236}">
                <a16:creationId xmlns:a16="http://schemas.microsoft.com/office/drawing/2014/main" id="{606C73F6-0DAE-4105-B4B4-7CC4C753866B}"/>
              </a:ext>
            </a:extLst>
          </p:cNvPr>
          <p:cNvSpPr/>
          <p:nvPr/>
        </p:nvSpPr>
        <p:spPr>
          <a:xfrm>
            <a:off x="7297444" y="4509113"/>
            <a:ext cx="3681297" cy="420564"/>
          </a:xfrm>
          <a:prstGeom prst="rect">
            <a:avLst/>
          </a:prstGeom>
        </p:spPr>
        <p:txBody>
          <a:bodyPr wrap="square">
            <a:spAutoFit/>
          </a:bodyPr>
          <a:lstStyle/>
          <a:p>
            <a:r>
              <a:rPr lang="en-US" sz="2133" b="1" dirty="0">
                <a:solidFill>
                  <a:schemeClr val="accent2"/>
                </a:solidFill>
                <a:latin typeface="Segoe UI Semibold" panose="020B0502040204020203" pitchFamily="34" charset="0"/>
                <a:cs typeface="Segoe UI Semibold" panose="020B0502040204020203" pitchFamily="34" charset="0"/>
              </a:rPr>
              <a:t>LATAM</a:t>
            </a:r>
          </a:p>
        </p:txBody>
      </p:sp>
      <p:sp>
        <p:nvSpPr>
          <p:cNvPr id="43" name="Rectangle 42">
            <a:extLst>
              <a:ext uri="{FF2B5EF4-FFF2-40B4-BE49-F238E27FC236}">
                <a16:creationId xmlns:a16="http://schemas.microsoft.com/office/drawing/2014/main" id="{3529FA96-21AD-45C7-A55D-B10E8C6FDA49}"/>
              </a:ext>
            </a:extLst>
          </p:cNvPr>
          <p:cNvSpPr/>
          <p:nvPr/>
        </p:nvSpPr>
        <p:spPr>
          <a:xfrm>
            <a:off x="7297443" y="5930282"/>
            <a:ext cx="4678423" cy="738664"/>
          </a:xfrm>
          <a:prstGeom prst="rect">
            <a:avLst/>
          </a:prstGeom>
        </p:spPr>
        <p:txBody>
          <a:bodyPr wrap="square">
            <a:spAutoFit/>
          </a:bodyPr>
          <a:lstStyle/>
          <a:p>
            <a:r>
              <a:rPr lang="en-US" sz="1400" dirty="0">
                <a:solidFill>
                  <a:schemeClr val="tx2"/>
                </a:solidFill>
              </a:rPr>
              <a:t>#816    Iceland – Mar 16, 2019</a:t>
            </a:r>
          </a:p>
          <a:p>
            <a:r>
              <a:rPr lang="en-CA" sz="1400" dirty="0">
                <a:solidFill>
                  <a:schemeClr val="tx2"/>
                </a:solidFill>
              </a:rPr>
              <a:t>#</a:t>
            </a:r>
            <a:r>
              <a:rPr lang="en-US" sz="1400" dirty="0">
                <a:solidFill>
                  <a:schemeClr val="tx2"/>
                </a:solidFill>
              </a:rPr>
              <a:t>832    Croatia – Apr 06, 2019</a:t>
            </a:r>
          </a:p>
          <a:p>
            <a:r>
              <a:rPr lang="en-CA" sz="1400" dirty="0">
                <a:solidFill>
                  <a:schemeClr val="tx2"/>
                </a:solidFill>
              </a:rPr>
              <a:t>#</a:t>
            </a:r>
            <a:r>
              <a:rPr lang="en-US" sz="1400" dirty="0">
                <a:solidFill>
                  <a:schemeClr val="tx2"/>
                </a:solidFill>
              </a:rPr>
              <a:t>823    Israel – Apr 11, 2019</a:t>
            </a:r>
          </a:p>
        </p:txBody>
      </p:sp>
      <p:sp>
        <p:nvSpPr>
          <p:cNvPr id="44" name="Rectangle 43">
            <a:extLst>
              <a:ext uri="{FF2B5EF4-FFF2-40B4-BE49-F238E27FC236}">
                <a16:creationId xmlns:a16="http://schemas.microsoft.com/office/drawing/2014/main" id="{0CD871FA-1B99-42DB-ABE7-A9F369480C0A}"/>
              </a:ext>
            </a:extLst>
          </p:cNvPr>
          <p:cNvSpPr/>
          <p:nvPr/>
        </p:nvSpPr>
        <p:spPr>
          <a:xfrm>
            <a:off x="7297444" y="5600699"/>
            <a:ext cx="3681297" cy="420564"/>
          </a:xfrm>
          <a:prstGeom prst="rect">
            <a:avLst/>
          </a:prstGeom>
        </p:spPr>
        <p:txBody>
          <a:bodyPr wrap="square">
            <a:spAutoFit/>
          </a:bodyPr>
          <a:lstStyle/>
          <a:p>
            <a:r>
              <a:rPr lang="en-US" sz="2133" b="1" dirty="0">
                <a:solidFill>
                  <a:schemeClr val="accent2"/>
                </a:solidFill>
                <a:latin typeface="Segoe UI Semibold" panose="020B0502040204020203" pitchFamily="34" charset="0"/>
                <a:cs typeface="Segoe UI Semibold" panose="020B0502040204020203" pitchFamily="34" charset="0"/>
              </a:rPr>
              <a:t>EMEA</a:t>
            </a:r>
          </a:p>
        </p:txBody>
      </p:sp>
      <p:sp>
        <p:nvSpPr>
          <p:cNvPr id="27" name="Oval 26">
            <a:extLst>
              <a:ext uri="{FF2B5EF4-FFF2-40B4-BE49-F238E27FC236}">
                <a16:creationId xmlns:a16="http://schemas.microsoft.com/office/drawing/2014/main" id="{A2EAE64F-0382-4659-9D10-72123BB63333}"/>
              </a:ext>
            </a:extLst>
          </p:cNvPr>
          <p:cNvSpPr/>
          <p:nvPr/>
        </p:nvSpPr>
        <p:spPr>
          <a:xfrm>
            <a:off x="3688876" y="4168565"/>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8" name="Oval 27">
            <a:extLst>
              <a:ext uri="{FF2B5EF4-FFF2-40B4-BE49-F238E27FC236}">
                <a16:creationId xmlns:a16="http://schemas.microsoft.com/office/drawing/2014/main" id="{DC559706-29B7-41BA-B194-CE7D3DEA8FFF}"/>
              </a:ext>
            </a:extLst>
          </p:cNvPr>
          <p:cNvSpPr/>
          <p:nvPr/>
        </p:nvSpPr>
        <p:spPr>
          <a:xfrm>
            <a:off x="3403384" y="3898443"/>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7" name="Oval 36">
            <a:extLst>
              <a:ext uri="{FF2B5EF4-FFF2-40B4-BE49-F238E27FC236}">
                <a16:creationId xmlns:a16="http://schemas.microsoft.com/office/drawing/2014/main" id="{C8973820-BB65-421F-BEF2-CC8AA4ECDCDB}"/>
              </a:ext>
            </a:extLst>
          </p:cNvPr>
          <p:cNvSpPr/>
          <p:nvPr/>
        </p:nvSpPr>
        <p:spPr>
          <a:xfrm>
            <a:off x="2514493" y="5293907"/>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8" name="Oval 37">
            <a:extLst>
              <a:ext uri="{FF2B5EF4-FFF2-40B4-BE49-F238E27FC236}">
                <a16:creationId xmlns:a16="http://schemas.microsoft.com/office/drawing/2014/main" id="{1DEDCE58-3016-4F57-80CD-ADEB50750238}"/>
              </a:ext>
            </a:extLst>
          </p:cNvPr>
          <p:cNvSpPr/>
          <p:nvPr/>
        </p:nvSpPr>
        <p:spPr>
          <a:xfrm>
            <a:off x="2138612" y="5467899"/>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41" name="Oval 40">
            <a:extLst>
              <a:ext uri="{FF2B5EF4-FFF2-40B4-BE49-F238E27FC236}">
                <a16:creationId xmlns:a16="http://schemas.microsoft.com/office/drawing/2014/main" id="{AFA7F914-9022-4BE0-A936-A45849064AA6}"/>
              </a:ext>
            </a:extLst>
          </p:cNvPr>
          <p:cNvSpPr/>
          <p:nvPr/>
        </p:nvSpPr>
        <p:spPr>
          <a:xfrm>
            <a:off x="1436644" y="4238827"/>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42" name="Oval 41">
            <a:extLst>
              <a:ext uri="{FF2B5EF4-FFF2-40B4-BE49-F238E27FC236}">
                <a16:creationId xmlns:a16="http://schemas.microsoft.com/office/drawing/2014/main" id="{735CC10D-1FC3-46B8-B49A-D182461A311A}"/>
              </a:ext>
            </a:extLst>
          </p:cNvPr>
          <p:cNvSpPr/>
          <p:nvPr/>
        </p:nvSpPr>
        <p:spPr>
          <a:xfrm>
            <a:off x="2266076" y="3909072"/>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47" name="Oval 46">
            <a:extLst>
              <a:ext uri="{FF2B5EF4-FFF2-40B4-BE49-F238E27FC236}">
                <a16:creationId xmlns:a16="http://schemas.microsoft.com/office/drawing/2014/main" id="{E3294847-77CC-4C2E-8B13-1DE3E83A1F2C}"/>
              </a:ext>
            </a:extLst>
          </p:cNvPr>
          <p:cNvSpPr/>
          <p:nvPr/>
        </p:nvSpPr>
        <p:spPr>
          <a:xfrm>
            <a:off x="1697359" y="4114457"/>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48" name="Oval 47">
            <a:extLst>
              <a:ext uri="{FF2B5EF4-FFF2-40B4-BE49-F238E27FC236}">
                <a16:creationId xmlns:a16="http://schemas.microsoft.com/office/drawing/2014/main" id="{214FD1B5-7E77-410D-9BE8-48514B7EBD9B}"/>
              </a:ext>
            </a:extLst>
          </p:cNvPr>
          <p:cNvSpPr/>
          <p:nvPr/>
        </p:nvSpPr>
        <p:spPr>
          <a:xfrm>
            <a:off x="2030428" y="3894067"/>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Tree>
    <p:extLst>
      <p:ext uri="{BB962C8B-B14F-4D97-AF65-F5344CB8AC3E}">
        <p14:creationId xmlns:p14="http://schemas.microsoft.com/office/powerpoint/2010/main" val="3760986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143F5E85-5281-46D0-835B-9A1DFAD2E482}"/>
              </a:ext>
            </a:extLst>
          </p:cNvPr>
          <p:cNvPicPr>
            <a:picLocks noChangeAspect="1"/>
          </p:cNvPicPr>
          <p:nvPr/>
        </p:nvPicPr>
        <p:blipFill>
          <a:blip r:embed="rId3">
            <a:lum bright="70000" contrast="-70000"/>
          </a:blip>
          <a:stretch>
            <a:fillRect/>
          </a:stretch>
        </p:blipFill>
        <p:spPr>
          <a:xfrm>
            <a:off x="8434041" y="0"/>
            <a:ext cx="3723992" cy="3895868"/>
          </a:xfrm>
          <a:prstGeom prst="rect">
            <a:avLst/>
          </a:prstGeom>
        </p:spPr>
      </p:pic>
      <p:sp>
        <p:nvSpPr>
          <p:cNvPr id="15" name="Title 14"/>
          <p:cNvSpPr>
            <a:spLocks noGrp="1"/>
          </p:cNvSpPr>
          <p:nvPr>
            <p:ph type="title"/>
          </p:nvPr>
        </p:nvSpPr>
        <p:spPr>
          <a:xfrm>
            <a:off x="527990" y="413679"/>
            <a:ext cx="11191043" cy="892600"/>
          </a:xfrm>
        </p:spPr>
        <p:txBody>
          <a:bodyPr>
            <a:normAutofit/>
          </a:bodyPr>
          <a:lstStyle/>
          <a:p>
            <a:r>
              <a:rPr lang="en-US" dirty="0"/>
              <a:t>Join PASS to Grow Your Career</a:t>
            </a:r>
          </a:p>
        </p:txBody>
      </p:sp>
      <p:pic>
        <p:nvPicPr>
          <p:cNvPr id="17" name="Picture 16">
            <a:extLst>
              <a:ext uri="{FF2B5EF4-FFF2-40B4-BE49-F238E27FC236}">
                <a16:creationId xmlns:a16="http://schemas.microsoft.com/office/drawing/2014/main" id="{CA764D51-CBDB-45A2-A736-190848904C50}"/>
              </a:ext>
            </a:extLst>
          </p:cNvPr>
          <p:cNvPicPr>
            <a:picLocks noChangeAspect="1"/>
          </p:cNvPicPr>
          <p:nvPr/>
        </p:nvPicPr>
        <p:blipFill>
          <a:blip r:embed="rId4"/>
          <a:stretch>
            <a:fillRect/>
          </a:stretch>
        </p:blipFill>
        <p:spPr>
          <a:xfrm>
            <a:off x="5185953" y="4487770"/>
            <a:ext cx="2923824" cy="2070738"/>
          </a:xfrm>
          <a:prstGeom prst="rect">
            <a:avLst/>
          </a:prstGeom>
        </p:spPr>
      </p:pic>
      <p:pic>
        <p:nvPicPr>
          <p:cNvPr id="19" name="Picture 18">
            <a:extLst>
              <a:ext uri="{FF2B5EF4-FFF2-40B4-BE49-F238E27FC236}">
                <a16:creationId xmlns:a16="http://schemas.microsoft.com/office/drawing/2014/main" id="{B929BF78-37EB-4A96-999F-02AF459CCE17}"/>
              </a:ext>
            </a:extLst>
          </p:cNvPr>
          <p:cNvPicPr>
            <a:picLocks noChangeAspect="1"/>
          </p:cNvPicPr>
          <p:nvPr/>
        </p:nvPicPr>
        <p:blipFill>
          <a:blip r:embed="rId5"/>
          <a:stretch>
            <a:fillRect/>
          </a:stretch>
        </p:blipFill>
        <p:spPr>
          <a:xfrm>
            <a:off x="527989" y="4487770"/>
            <a:ext cx="3887282" cy="1724260"/>
          </a:xfrm>
          <a:prstGeom prst="rect">
            <a:avLst/>
          </a:prstGeom>
        </p:spPr>
      </p:pic>
      <p:pic>
        <p:nvPicPr>
          <p:cNvPr id="20" name="Picture 19">
            <a:hlinkClick r:id="rId6"/>
            <a:extLst>
              <a:ext uri="{FF2B5EF4-FFF2-40B4-BE49-F238E27FC236}">
                <a16:creationId xmlns:a16="http://schemas.microsoft.com/office/drawing/2014/main" id="{A753B573-9993-4C4A-9EFE-F7D3BAF6DFA6}"/>
              </a:ext>
            </a:extLst>
          </p:cNvPr>
          <p:cNvPicPr>
            <a:picLocks noChangeAspect="1"/>
          </p:cNvPicPr>
          <p:nvPr/>
        </p:nvPicPr>
        <p:blipFill>
          <a:blip r:embed="rId7"/>
          <a:stretch>
            <a:fillRect/>
          </a:stretch>
        </p:blipFill>
        <p:spPr>
          <a:xfrm>
            <a:off x="8880459" y="4487770"/>
            <a:ext cx="2831156" cy="1724260"/>
          </a:xfrm>
          <a:prstGeom prst="rect">
            <a:avLst/>
          </a:prstGeom>
        </p:spPr>
      </p:pic>
      <p:sp>
        <p:nvSpPr>
          <p:cNvPr id="21" name="Text Placeholder 5">
            <a:extLst>
              <a:ext uri="{FF2B5EF4-FFF2-40B4-BE49-F238E27FC236}">
                <a16:creationId xmlns:a16="http://schemas.microsoft.com/office/drawing/2014/main" id="{C4B216A7-5CA1-46EA-9B23-4209DC10FA6D}"/>
              </a:ext>
            </a:extLst>
          </p:cNvPr>
          <p:cNvSpPr>
            <a:spLocks noGrp="1"/>
          </p:cNvSpPr>
          <p:nvPr>
            <p:ph type="body" sz="quarter" idx="10"/>
          </p:nvPr>
        </p:nvSpPr>
        <p:spPr>
          <a:xfrm>
            <a:off x="527989" y="3937480"/>
            <a:ext cx="4332769" cy="390525"/>
          </a:xfrm>
        </p:spPr>
        <p:txBody>
          <a:bodyPr/>
          <a:lstStyle/>
          <a:p>
            <a:r>
              <a:rPr lang="en-US" sz="2000" dirty="0"/>
              <a:t>The Community</a:t>
            </a:r>
          </a:p>
        </p:txBody>
      </p:sp>
      <p:sp>
        <p:nvSpPr>
          <p:cNvPr id="22" name="Text Placeholder 5">
            <a:extLst>
              <a:ext uri="{FF2B5EF4-FFF2-40B4-BE49-F238E27FC236}">
                <a16:creationId xmlns:a16="http://schemas.microsoft.com/office/drawing/2014/main" id="{743880B9-00B7-4EAB-9D0C-64F97903C196}"/>
              </a:ext>
            </a:extLst>
          </p:cNvPr>
          <p:cNvSpPr txBox="1">
            <a:spLocks/>
          </p:cNvSpPr>
          <p:nvPr/>
        </p:nvSpPr>
        <p:spPr>
          <a:xfrm>
            <a:off x="5185953" y="3943742"/>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The Benefits</a:t>
            </a:r>
          </a:p>
        </p:txBody>
      </p:sp>
      <p:sp>
        <p:nvSpPr>
          <p:cNvPr id="23" name="Text Placeholder 5">
            <a:extLst>
              <a:ext uri="{FF2B5EF4-FFF2-40B4-BE49-F238E27FC236}">
                <a16:creationId xmlns:a16="http://schemas.microsoft.com/office/drawing/2014/main" id="{4735E51A-0438-4B81-BA23-FD62D17CD74B}"/>
              </a:ext>
            </a:extLst>
          </p:cNvPr>
          <p:cNvSpPr txBox="1">
            <a:spLocks/>
          </p:cNvSpPr>
          <p:nvPr/>
        </p:nvSpPr>
        <p:spPr>
          <a:xfrm>
            <a:off x="8880459" y="3939161"/>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 Join Today!</a:t>
            </a:r>
          </a:p>
        </p:txBody>
      </p:sp>
      <p:sp>
        <p:nvSpPr>
          <p:cNvPr id="24" name="Text Placeholder 1">
            <a:extLst>
              <a:ext uri="{FF2B5EF4-FFF2-40B4-BE49-F238E27FC236}">
                <a16:creationId xmlns:a16="http://schemas.microsoft.com/office/drawing/2014/main" id="{F9C7986F-358B-4FDF-A371-1B787A037E93}"/>
              </a:ext>
            </a:extLst>
          </p:cNvPr>
          <p:cNvSpPr txBox="1">
            <a:spLocks/>
          </p:cNvSpPr>
          <p:nvPr/>
        </p:nvSpPr>
        <p:spPr>
          <a:xfrm>
            <a:off x="527989" y="1912858"/>
            <a:ext cx="10569938" cy="2077360"/>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1800" dirty="0"/>
              <a:t>Become a member and gain free access to: </a:t>
            </a:r>
          </a:p>
          <a:p>
            <a:pPr marL="285750" indent="-285750">
              <a:spcBef>
                <a:spcPts val="0"/>
              </a:spcBef>
              <a:buFont typeface="Arial" panose="020B0604020202020204" pitchFamily="34" charset="0"/>
              <a:buChar char="•"/>
            </a:pPr>
            <a:r>
              <a:rPr lang="en-US" sz="1800" dirty="0"/>
              <a:t>Online educational content</a:t>
            </a:r>
          </a:p>
          <a:p>
            <a:pPr marL="285750" indent="-285750">
              <a:spcBef>
                <a:spcPts val="0"/>
              </a:spcBef>
              <a:buFont typeface="Arial" panose="020B0604020202020204" pitchFamily="34" charset="0"/>
              <a:buChar char="•"/>
            </a:pPr>
            <a:r>
              <a:rPr lang="en-US" sz="1800" dirty="0"/>
              <a:t>Live webinars</a:t>
            </a:r>
          </a:p>
          <a:p>
            <a:pPr marL="285750" indent="-285750">
              <a:spcBef>
                <a:spcPts val="0"/>
              </a:spcBef>
              <a:buFont typeface="Arial" panose="020B0604020202020204" pitchFamily="34" charset="0"/>
              <a:buChar char="•"/>
            </a:pPr>
            <a:r>
              <a:rPr lang="en-US" sz="1800" dirty="0"/>
              <a:t>In-person meetups, events, and conferences</a:t>
            </a:r>
          </a:p>
          <a:p>
            <a:pPr marL="285750" indent="-285750">
              <a:spcBef>
                <a:spcPts val="0"/>
              </a:spcBef>
              <a:buFont typeface="Arial" panose="020B0604020202020204" pitchFamily="34" charset="0"/>
              <a:buChar char="•"/>
            </a:pPr>
            <a:r>
              <a:rPr lang="en-US" sz="1800" dirty="0"/>
              <a:t>Networking, volunteering, and speaking opportunities</a:t>
            </a:r>
          </a:p>
        </p:txBody>
      </p:sp>
      <p:sp>
        <p:nvSpPr>
          <p:cNvPr id="25" name="Text Placeholder 5">
            <a:extLst>
              <a:ext uri="{FF2B5EF4-FFF2-40B4-BE49-F238E27FC236}">
                <a16:creationId xmlns:a16="http://schemas.microsoft.com/office/drawing/2014/main" id="{3CC1D603-B051-446C-852E-94CA6B80E65D}"/>
              </a:ext>
            </a:extLst>
          </p:cNvPr>
          <p:cNvSpPr txBox="1">
            <a:spLocks/>
          </p:cNvSpPr>
          <p:nvPr/>
        </p:nvSpPr>
        <p:spPr>
          <a:xfrm>
            <a:off x="527988" y="1466043"/>
            <a:ext cx="9443785"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Connect with a global network of 250,000+ data professionals</a:t>
            </a:r>
          </a:p>
        </p:txBody>
      </p:sp>
    </p:spTree>
    <p:extLst>
      <p:ext uri="{BB962C8B-B14F-4D97-AF65-F5344CB8AC3E}">
        <p14:creationId xmlns:p14="http://schemas.microsoft.com/office/powerpoint/2010/main" val="2827947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59CB903D-1D93-F44B-BD7C-C472E0B698F6}"/>
              </a:ext>
            </a:extLst>
          </p:cNvPr>
          <p:cNvSpPr>
            <a:spLocks noGrp="1"/>
          </p:cNvSpPr>
          <p:nvPr>
            <p:ph type="title"/>
          </p:nvPr>
        </p:nvSpPr>
        <p:spPr>
          <a:xfrm>
            <a:off x="621532" y="517633"/>
            <a:ext cx="10972800" cy="685800"/>
          </a:xfrm>
        </p:spPr>
        <p:txBody>
          <a:bodyPr/>
          <a:lstStyle/>
          <a:p>
            <a:r>
              <a:rPr lang="en-US" dirty="0"/>
              <a:t>Tech news</a:t>
            </a:r>
          </a:p>
        </p:txBody>
      </p:sp>
      <p:sp>
        <p:nvSpPr>
          <p:cNvPr id="6" name="Content Placeholder 2">
            <a:extLst>
              <a:ext uri="{FF2B5EF4-FFF2-40B4-BE49-F238E27FC236}">
                <a16:creationId xmlns:a16="http://schemas.microsoft.com/office/drawing/2014/main" id="{FA7BFFE1-5A76-4A3B-94AD-5DE0E2936190}"/>
              </a:ext>
            </a:extLst>
          </p:cNvPr>
          <p:cNvSpPr>
            <a:spLocks noGrp="1"/>
          </p:cNvSpPr>
          <p:nvPr>
            <p:ph idx="1"/>
          </p:nvPr>
        </p:nvSpPr>
        <p:spPr>
          <a:xfrm>
            <a:off x="343539" y="1118295"/>
            <a:ext cx="11226929" cy="5222072"/>
          </a:xfrm>
        </p:spPr>
        <p:txBody>
          <a:bodyPr>
            <a:normAutofit/>
          </a:bodyPr>
          <a:lstStyle/>
          <a:p>
            <a:endParaRPr lang="en-US" b="1" dirty="0"/>
          </a:p>
          <a:p>
            <a:r>
              <a:rPr lang="en-US" b="1" dirty="0"/>
              <a:t>Azure Data Studio 1.4.5 (February release)</a:t>
            </a:r>
          </a:p>
          <a:p>
            <a:pPr algn="just"/>
            <a:r>
              <a:rPr lang="en-US" sz="1800" dirty="0"/>
              <a:t>Azure Data Studio is complementary to SQL Server Management Studio with experiences around query editing and data development, while SQL Server Management Studio still offers the broadest range of administrative functions, and remains the flagship tool for platform management tasks.</a:t>
            </a:r>
          </a:p>
          <a:p>
            <a:pPr algn="just"/>
            <a:r>
              <a:rPr lang="en-US" sz="1800" b="1" dirty="0"/>
              <a:t>Key highlights for the release:</a:t>
            </a:r>
          </a:p>
          <a:p>
            <a:endParaRPr lang="en-US" sz="1600" dirty="0"/>
          </a:p>
          <a:p>
            <a:r>
              <a:rPr lang="en-US" sz="1600" dirty="0"/>
              <a:t>* Added Compatibility Profiler filtering for XE</a:t>
            </a:r>
          </a:p>
          <a:p>
            <a:r>
              <a:rPr lang="en-US" sz="1600" dirty="0"/>
              <a:t>* Added Save as XML</a:t>
            </a:r>
          </a:p>
          <a:p>
            <a:r>
              <a:rPr lang="en-US" sz="1600" dirty="0"/>
              <a:t>* Added Data-Tier Application Wizard improvements</a:t>
            </a:r>
          </a:p>
          <a:p>
            <a:pPr algn="just"/>
            <a:endParaRPr lang="en-US" sz="1800" dirty="0"/>
          </a:p>
          <a:p>
            <a:pPr algn="just"/>
            <a:endParaRPr lang="en-US" sz="1800" b="1" dirty="0"/>
          </a:p>
          <a:p>
            <a:r>
              <a:rPr lang="en-US" dirty="0">
                <a:hlinkClick r:id="rId3"/>
              </a:rPr>
              <a:t>Download link</a:t>
            </a:r>
            <a:endParaRPr lang="en-US" dirty="0"/>
          </a:p>
          <a:p>
            <a:r>
              <a:rPr lang="en-US" dirty="0">
                <a:hlinkClick r:id="rId4"/>
              </a:rPr>
              <a:t>More information</a:t>
            </a:r>
            <a:endParaRPr lang="en-US" dirty="0"/>
          </a:p>
          <a:p>
            <a:endParaRPr lang="en-US" dirty="0"/>
          </a:p>
          <a:p>
            <a:pPr marL="342900" indent="-3429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3882B4CB-35CD-42A4-A2C8-623E1629CF87}"/>
              </a:ext>
            </a:extLst>
          </p:cNvPr>
          <p:cNvPicPr>
            <a:picLocks noChangeAspect="1"/>
          </p:cNvPicPr>
          <p:nvPr/>
        </p:nvPicPr>
        <p:blipFill>
          <a:blip r:embed="rId5"/>
          <a:stretch>
            <a:fillRect/>
          </a:stretch>
        </p:blipFill>
        <p:spPr>
          <a:xfrm>
            <a:off x="7835416" y="2918753"/>
            <a:ext cx="3758916" cy="1209675"/>
          </a:xfrm>
          <a:prstGeom prst="rect">
            <a:avLst/>
          </a:prstGeom>
        </p:spPr>
      </p:pic>
    </p:spTree>
    <p:extLst>
      <p:ext uri="{BB962C8B-B14F-4D97-AF65-F5344CB8AC3E}">
        <p14:creationId xmlns:p14="http://schemas.microsoft.com/office/powerpoint/2010/main" val="2028023430"/>
      </p:ext>
    </p:extLst>
  </p:cSld>
  <p:clrMapOvr>
    <a:masterClrMapping/>
  </p:clrMapOvr>
</p:sld>
</file>

<file path=ppt/theme/theme1.xml><?xml version="1.0" encoding="utf-8"?>
<a:theme xmlns:a="http://schemas.openxmlformats.org/drawingml/2006/main" name="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2.xml><?xml version="1.0" encoding="utf-8"?>
<a:theme xmlns:a="http://schemas.openxmlformats.org/drawingml/2006/main" name="PASS2017">
  <a:themeElements>
    <a:clrScheme name="PASS ">
      <a:dk1>
        <a:srgbClr val="000000"/>
      </a:dk1>
      <a:lt1>
        <a:srgbClr val="FFFFFF"/>
      </a:lt1>
      <a:dk2>
        <a:srgbClr val="F9413A"/>
      </a:dk2>
      <a:lt2>
        <a:srgbClr val="2CCCD3"/>
      </a:lt2>
      <a:accent1>
        <a:srgbClr val="6558B1"/>
      </a:accent1>
      <a:accent2>
        <a:srgbClr val="AF272F"/>
      </a:accent2>
      <a:accent3>
        <a:srgbClr val="2E008B"/>
      </a:accent3>
      <a:accent4>
        <a:srgbClr val="007377"/>
      </a:accent4>
      <a:accent5>
        <a:srgbClr val="00793E"/>
      </a:accent5>
      <a:accent6>
        <a:srgbClr val="F9413A"/>
      </a:accent6>
      <a:hlink>
        <a:srgbClr val="2CCCD3"/>
      </a:hlink>
      <a:folHlink>
        <a:srgbClr val="2CCCD3"/>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2017" id="{7F2EDAA7-1BE8-5541-984F-C8D2BFAB6540}" vid="{CF91991A-FA34-444D-B243-010559AC70E6}"/>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984</Words>
  <Application>Microsoft Office PowerPoint</Application>
  <PresentationFormat>Widescreen</PresentationFormat>
  <Paragraphs>178</Paragraphs>
  <Slides>16</Slides>
  <Notes>3</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16</vt:i4>
      </vt:variant>
    </vt:vector>
  </HeadingPairs>
  <TitlesOfParts>
    <vt:vector size="29" baseType="lpstr">
      <vt:lpstr>Arial</vt:lpstr>
      <vt:lpstr>Calibri</vt:lpstr>
      <vt:lpstr>Calibri Light</vt:lpstr>
      <vt:lpstr>Gotham Light</vt:lpstr>
      <vt:lpstr>Segoe</vt:lpstr>
      <vt:lpstr>Segoe UI</vt:lpstr>
      <vt:lpstr>Segoe UI Light</vt:lpstr>
      <vt:lpstr>Segoe UI Semibold</vt:lpstr>
      <vt:lpstr>Segoe UI Semilight</vt:lpstr>
      <vt:lpstr>PASS</vt:lpstr>
      <vt:lpstr>PASS2017</vt:lpstr>
      <vt:lpstr>Custom Design</vt:lpstr>
      <vt:lpstr>1_PASS</vt:lpstr>
      <vt:lpstr>PowerPoint Presentation</vt:lpstr>
      <vt:lpstr>PowerPoint Presentation</vt:lpstr>
      <vt:lpstr>PowerPoint Presentation</vt:lpstr>
      <vt:lpstr>PowerPoint Presentation</vt:lpstr>
      <vt:lpstr>PASS Marathon: Achieving AI Analytics Call for Speakers is Open!</vt:lpstr>
      <vt:lpstr>Microsoft Roadshow SQL Server and Azure Data Services</vt:lpstr>
      <vt:lpstr>Upcoming SQLSaturdays</vt:lpstr>
      <vt:lpstr>Join PASS to Grow Your Career</vt:lpstr>
      <vt:lpstr>Tech news</vt:lpstr>
      <vt:lpstr>PowerPoint Presentation</vt:lpstr>
      <vt:lpstr>PowerPoint Presentation</vt:lpstr>
      <vt:lpstr>Community news</vt:lpstr>
      <vt:lpstr>Call for speakers</vt:lpstr>
      <vt:lpstr>Sponsors</vt:lpstr>
      <vt:lpstr>Follow us</vt:lpstr>
      <vt:lpstr>Connect with PASS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Partnership Update</dc:title>
  <dc:creator>Sonya Waitman</dc:creator>
  <cp:lastModifiedBy>Lopez taks, CARLOS</cp:lastModifiedBy>
  <cp:revision>664</cp:revision>
  <dcterms:created xsi:type="dcterms:W3CDTF">2017-01-09T02:44:56Z</dcterms:created>
  <dcterms:modified xsi:type="dcterms:W3CDTF">2019-02-28T20:29:51Z</dcterms:modified>
</cp:coreProperties>
</file>

<file path=docProps/thumbnail.jpeg>
</file>